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142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s/slide15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126.xml" ContentType="application/vnd.openxmlformats-officedocument.presentationml.slide+xml"/>
  <Override PartName="/ppt/slides/slide128.xml" ContentType="application/vnd.openxmlformats-officedocument.presentationml.slide+xml"/>
  <Override PartName="/ppt/slides/slide137.xml" ContentType="application/vnd.openxmlformats-officedocument.presentationml.slide+xml"/>
  <Override PartName="/ppt/slides/slide146.xml" ContentType="application/vnd.openxmlformats-officedocument.presentationml.slide+xml"/>
  <Override PartName="/ppt/slides/slide155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44.xml" ContentType="application/vnd.openxmlformats-officedocument.presentationml.slide+xml"/>
  <Override PartName="/ppt/slides/slide153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39.xml" ContentType="application/vnd.openxmlformats-officedocument.presentationml.slide+xml"/>
  <Override PartName="/ppt/slides/slide15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413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414" r:id="rId16"/>
    <p:sldId id="269" r:id="rId17"/>
    <p:sldId id="270" r:id="rId18"/>
    <p:sldId id="368" r:id="rId19"/>
    <p:sldId id="367" r:id="rId20"/>
    <p:sldId id="369" r:id="rId21"/>
    <p:sldId id="271" r:id="rId22"/>
    <p:sldId id="370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371" r:id="rId31"/>
    <p:sldId id="279" r:id="rId32"/>
    <p:sldId id="372" r:id="rId33"/>
    <p:sldId id="280" r:id="rId34"/>
    <p:sldId id="373" r:id="rId35"/>
    <p:sldId id="281" r:id="rId36"/>
    <p:sldId id="282" r:id="rId37"/>
    <p:sldId id="284" r:id="rId38"/>
    <p:sldId id="283" r:id="rId39"/>
    <p:sldId id="286" r:id="rId40"/>
    <p:sldId id="374" r:id="rId41"/>
    <p:sldId id="287" r:id="rId42"/>
    <p:sldId id="288" r:id="rId43"/>
    <p:sldId id="289" r:id="rId44"/>
    <p:sldId id="375" r:id="rId45"/>
    <p:sldId id="290" r:id="rId46"/>
    <p:sldId id="376" r:id="rId47"/>
    <p:sldId id="291" r:id="rId48"/>
    <p:sldId id="292" r:id="rId49"/>
    <p:sldId id="377" r:id="rId50"/>
    <p:sldId id="293" r:id="rId51"/>
    <p:sldId id="294" r:id="rId52"/>
    <p:sldId id="378" r:id="rId53"/>
    <p:sldId id="295" r:id="rId54"/>
    <p:sldId id="379" r:id="rId55"/>
    <p:sldId id="296" r:id="rId56"/>
    <p:sldId id="297" r:id="rId57"/>
    <p:sldId id="298" r:id="rId58"/>
    <p:sldId id="380" r:id="rId59"/>
    <p:sldId id="299" r:id="rId60"/>
    <p:sldId id="381" r:id="rId61"/>
    <p:sldId id="300" r:id="rId62"/>
    <p:sldId id="382" r:id="rId63"/>
    <p:sldId id="301" r:id="rId64"/>
    <p:sldId id="383" r:id="rId65"/>
    <p:sldId id="302" r:id="rId66"/>
    <p:sldId id="384" r:id="rId67"/>
    <p:sldId id="303" r:id="rId68"/>
    <p:sldId id="385" r:id="rId69"/>
    <p:sldId id="304" r:id="rId70"/>
    <p:sldId id="305" r:id="rId71"/>
    <p:sldId id="386" r:id="rId72"/>
    <p:sldId id="306" r:id="rId73"/>
    <p:sldId id="307" r:id="rId74"/>
    <p:sldId id="387" r:id="rId75"/>
    <p:sldId id="308" r:id="rId76"/>
    <p:sldId id="309" r:id="rId77"/>
    <p:sldId id="310" r:id="rId78"/>
    <p:sldId id="311" r:id="rId79"/>
    <p:sldId id="388" r:id="rId80"/>
    <p:sldId id="312" r:id="rId81"/>
    <p:sldId id="313" r:id="rId82"/>
    <p:sldId id="314" r:id="rId83"/>
    <p:sldId id="389" r:id="rId84"/>
    <p:sldId id="315" r:id="rId85"/>
    <p:sldId id="316" r:id="rId86"/>
    <p:sldId id="390" r:id="rId87"/>
    <p:sldId id="317" r:id="rId88"/>
    <p:sldId id="318" r:id="rId89"/>
    <p:sldId id="319" r:id="rId90"/>
    <p:sldId id="320" r:id="rId91"/>
    <p:sldId id="321" r:id="rId92"/>
    <p:sldId id="322" r:id="rId93"/>
    <p:sldId id="323" r:id="rId94"/>
    <p:sldId id="324" r:id="rId95"/>
    <p:sldId id="326" r:id="rId96"/>
    <p:sldId id="325" r:id="rId97"/>
    <p:sldId id="327" r:id="rId98"/>
    <p:sldId id="328" r:id="rId99"/>
    <p:sldId id="329" r:id="rId100"/>
    <p:sldId id="330" r:id="rId101"/>
    <p:sldId id="331" r:id="rId102"/>
    <p:sldId id="332" r:id="rId103"/>
    <p:sldId id="333" r:id="rId104"/>
    <p:sldId id="334" r:id="rId105"/>
    <p:sldId id="335" r:id="rId106"/>
    <p:sldId id="336" r:id="rId107"/>
    <p:sldId id="337" r:id="rId108"/>
    <p:sldId id="338" r:id="rId109"/>
    <p:sldId id="341" r:id="rId110"/>
    <p:sldId id="391" r:id="rId111"/>
    <p:sldId id="340" r:id="rId112"/>
    <p:sldId id="393" r:id="rId113"/>
    <p:sldId id="392" r:id="rId114"/>
    <p:sldId id="339" r:id="rId115"/>
    <p:sldId id="394" r:id="rId116"/>
    <p:sldId id="342" r:id="rId117"/>
    <p:sldId id="395" r:id="rId118"/>
    <p:sldId id="343" r:id="rId119"/>
    <p:sldId id="396" r:id="rId120"/>
    <p:sldId id="344" r:id="rId121"/>
    <p:sldId id="397" r:id="rId122"/>
    <p:sldId id="345" r:id="rId123"/>
    <p:sldId id="346" r:id="rId124"/>
    <p:sldId id="398" r:id="rId125"/>
    <p:sldId id="347" r:id="rId126"/>
    <p:sldId id="348" r:id="rId127"/>
    <p:sldId id="399" r:id="rId128"/>
    <p:sldId id="349" r:id="rId129"/>
    <p:sldId id="350" r:id="rId130"/>
    <p:sldId id="400" r:id="rId131"/>
    <p:sldId id="351" r:id="rId132"/>
    <p:sldId id="352" r:id="rId133"/>
    <p:sldId id="401" r:id="rId134"/>
    <p:sldId id="353" r:id="rId135"/>
    <p:sldId id="402" r:id="rId136"/>
    <p:sldId id="354" r:id="rId137"/>
    <p:sldId id="403" r:id="rId138"/>
    <p:sldId id="355" r:id="rId139"/>
    <p:sldId id="356" r:id="rId140"/>
    <p:sldId id="404" r:id="rId141"/>
    <p:sldId id="357" r:id="rId142"/>
    <p:sldId id="405" r:id="rId143"/>
    <p:sldId id="359" r:id="rId144"/>
    <p:sldId id="406" r:id="rId145"/>
    <p:sldId id="358" r:id="rId146"/>
    <p:sldId id="407" r:id="rId147"/>
    <p:sldId id="360" r:id="rId148"/>
    <p:sldId id="408" r:id="rId149"/>
    <p:sldId id="361" r:id="rId150"/>
    <p:sldId id="409" r:id="rId151"/>
    <p:sldId id="363" r:id="rId152"/>
    <p:sldId id="364" r:id="rId153"/>
    <p:sldId id="410" r:id="rId154"/>
    <p:sldId id="362" r:id="rId155"/>
    <p:sldId id="411" r:id="rId156"/>
    <p:sldId id="365" r:id="rId157"/>
    <p:sldId id="412" r:id="rId158"/>
    <p:sldId id="366" r:id="rId15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6672-B1D5-49A4-BF82-6117D414F8D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9D38-0082-45DA-BB7E-0A8DBD98B6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6672-B1D5-49A4-BF82-6117D414F8D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9D38-0082-45DA-BB7E-0A8DBD98B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6672-B1D5-49A4-BF82-6117D414F8D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9D38-0082-45DA-BB7E-0A8DBD98B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6672-B1D5-49A4-BF82-6117D414F8D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9D38-0082-45DA-BB7E-0A8DBD98B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6672-B1D5-49A4-BF82-6117D414F8D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8379D38-0082-45DA-BB7E-0A8DBD98B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6672-B1D5-49A4-BF82-6117D414F8D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9D38-0082-45DA-BB7E-0A8DBD98B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6672-B1D5-49A4-BF82-6117D414F8D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9D38-0082-45DA-BB7E-0A8DBD98B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6672-B1D5-49A4-BF82-6117D414F8D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9D38-0082-45DA-BB7E-0A8DBD98B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6672-B1D5-49A4-BF82-6117D414F8D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9D38-0082-45DA-BB7E-0A8DBD98B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6672-B1D5-49A4-BF82-6117D414F8D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9D38-0082-45DA-BB7E-0A8DBD98B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6672-B1D5-49A4-BF82-6117D414F8D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9D38-0082-45DA-BB7E-0A8DBD98B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9DD6672-B1D5-49A4-BF82-6117D414F8D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8379D38-0082-45DA-BB7E-0A8DBD98B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Технические и организационные требования к проектной документации и ТЗ (СТО АВТОДОР 8.4-2014 )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Пронин Алексей Иванович</a:t>
            </a:r>
            <a:r>
              <a:rPr lang="ru-RU" dirty="0" smtClean="0"/>
              <a:t> - начальник технического отдела ЗАО «Автодор-Телеком»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>Перечень основных исходных данных, необходимых для разработки проектной документации на строительство системы связи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Характеристика проектируемой дороги (географическая, экологическая, климатическая и др.).</a:t>
            </a:r>
          </a:p>
          <a:p>
            <a:pPr lvl="0"/>
            <a:r>
              <a:rPr lang="ru-RU" dirty="0" smtClean="0"/>
              <a:t>Схема или таблица дислокации зданий ПВП, ПВП/ЦУСС, кабин ПВП, ДКШ.</a:t>
            </a:r>
          </a:p>
          <a:p>
            <a:pPr lvl="0"/>
            <a:r>
              <a:rPr lang="ru-RU" dirty="0" smtClean="0"/>
              <a:t>Актуализированная картографическая подоснова М 1:2000, М 1:500 с нанесенными инженерными коммуникациями.</a:t>
            </a:r>
          </a:p>
          <a:p>
            <a:pPr lvl="0"/>
            <a:r>
              <a:rPr lang="ru-RU" dirty="0" smtClean="0"/>
              <a:t>Топогеодезическая подоснова М 1:500 территории проектирования.</a:t>
            </a:r>
          </a:p>
          <a:p>
            <a:pPr lvl="0"/>
            <a:r>
              <a:rPr lang="ru-RU" dirty="0" smtClean="0"/>
              <a:t> План, продольный профиль проектируемой автомобильной дороги.</a:t>
            </a:r>
          </a:p>
          <a:p>
            <a:pPr lvl="0"/>
            <a:r>
              <a:rPr lang="ru-RU" dirty="0" smtClean="0"/>
              <a:t> Поперечные профили магистрали по характерным участкам.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 </a:t>
            </a:r>
            <a:r>
              <a:rPr lang="ru-RU" sz="2700" dirty="0" smtClean="0"/>
              <a:t>Особенности проведения строительно-монтажных работ</a:t>
            </a:r>
            <a:br>
              <a:rPr lang="ru-RU" sz="2700" dirty="0" smtClean="0"/>
            </a:br>
            <a:r>
              <a:rPr lang="ru-RU" sz="2700" dirty="0" smtClean="0"/>
              <a:t>Подготовительные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Глава содержит:	</a:t>
            </a:r>
          </a:p>
          <a:p>
            <a:r>
              <a:rPr lang="ru-RU" dirty="0" smtClean="0"/>
              <a:t>Описание мероприятий по подготовке к строительству:</a:t>
            </a:r>
          </a:p>
          <a:p>
            <a:pPr lvl="0"/>
            <a:r>
              <a:rPr lang="ru-RU" dirty="0" smtClean="0"/>
              <a:t>изучение проектно- сметной документации;</a:t>
            </a:r>
          </a:p>
          <a:p>
            <a:pPr lvl="0"/>
            <a:r>
              <a:rPr lang="ru-RU" dirty="0" smtClean="0"/>
              <a:t>изучение трасс и условий производства работ;</a:t>
            </a:r>
          </a:p>
          <a:p>
            <a:pPr lvl="0"/>
            <a:r>
              <a:rPr lang="ru-RU" dirty="0" smtClean="0"/>
              <a:t>определение потребности в рабочей силе и механизмах;</a:t>
            </a:r>
          </a:p>
          <a:p>
            <a:pPr lvl="0"/>
            <a:r>
              <a:rPr lang="ru-RU" dirty="0" smtClean="0"/>
              <a:t>определение мест складирования кабеля, оборудования, арматуры;</a:t>
            </a:r>
          </a:p>
          <a:p>
            <a:pPr lvl="0"/>
            <a:r>
              <a:rPr lang="ru-RU" dirty="0" smtClean="0"/>
              <a:t>решение бытовых вопросов для строителей и др.</a:t>
            </a:r>
          </a:p>
          <a:p>
            <a:r>
              <a:rPr lang="ru-RU" dirty="0" smtClean="0"/>
              <a:t>Описание организационно-технических мероприятий:</a:t>
            </a:r>
          </a:p>
          <a:p>
            <a:pPr lvl="0"/>
            <a:r>
              <a:rPr lang="ru-RU" dirty="0" smtClean="0"/>
              <a:t>кратковременный землеотвод для строительства;</a:t>
            </a:r>
          </a:p>
          <a:p>
            <a:pPr lvl="0"/>
            <a:r>
              <a:rPr lang="ru-RU" dirty="0" smtClean="0"/>
              <a:t>аренда помещений различного назначения;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b="1" dirty="0"/>
              <a:t>Разбивка трассы</a:t>
            </a:r>
            <a:r>
              <a:rPr lang="ru-RU" sz="1600" dirty="0"/>
              <a:t/>
            </a:r>
            <a:br>
              <a:rPr lang="ru-RU" sz="16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главе описывается технология разбивки трасс:</a:t>
            </a:r>
          </a:p>
          <a:p>
            <a:pPr lvl="0"/>
            <a:r>
              <a:rPr lang="ru-RU" dirty="0" smtClean="0"/>
              <a:t>перенос с рабочего чертежа в натуру и закрепления поворотных и основных промежуточных центров оси трассы;</a:t>
            </a:r>
          </a:p>
          <a:p>
            <a:pPr lvl="0"/>
            <a:r>
              <a:rPr lang="ru-RU" dirty="0" smtClean="0"/>
              <a:t>определения прямолинейности и переноса в натуру продольной оси трассы между поворотными и промежуточными центрами.</a:t>
            </a:r>
          </a:p>
          <a:p>
            <a:pPr lvl="0"/>
            <a:r>
              <a:rPr lang="ru-RU" dirty="0" smtClean="0"/>
              <a:t> Последовательность и способы производства работ.</a:t>
            </a:r>
          </a:p>
          <a:p>
            <a:r>
              <a:rPr lang="ru-RU" dirty="0" smtClean="0"/>
              <a:t>В главе описывается производство следующих работ:</a:t>
            </a:r>
          </a:p>
          <a:p>
            <a:pPr lvl="0"/>
            <a:r>
              <a:rPr lang="ru-RU" dirty="0" smtClean="0"/>
              <a:t>прокладка телефонной канализации;</a:t>
            </a:r>
          </a:p>
          <a:p>
            <a:pPr lvl="0"/>
            <a:r>
              <a:rPr lang="ru-RU" dirty="0" smtClean="0"/>
              <a:t>прокладка кабелей в телефонной канализации;</a:t>
            </a:r>
          </a:p>
          <a:p>
            <a:pPr lvl="0"/>
            <a:r>
              <a:rPr lang="ru-RU" dirty="0" smtClean="0"/>
              <a:t>прокладка кабелей и установка оборудования в узлах связи;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b="1" dirty="0"/>
              <a:t>Разбивка трассы</a:t>
            </a:r>
            <a:r>
              <a:rPr lang="ru-RU" sz="1600" dirty="0"/>
              <a:t/>
            </a:r>
            <a:br>
              <a:rPr lang="ru-RU" sz="16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установка опоры на фундаменте для радиорелейной линии; широкополосного радиодоступа, оперативной радиосвязи, радиовещания;</a:t>
            </a:r>
          </a:p>
          <a:p>
            <a:pPr lvl="0"/>
            <a:r>
              <a:rPr lang="ru-RU" dirty="0" smtClean="0"/>
              <a:t>установка антенн и прокладка </a:t>
            </a:r>
            <a:r>
              <a:rPr lang="ru-RU" dirty="0" err="1" smtClean="0"/>
              <a:t>радиофидеров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установка приемно-передающих устройств;</a:t>
            </a:r>
          </a:p>
          <a:p>
            <a:pPr lvl="0"/>
            <a:r>
              <a:rPr lang="ru-RU" dirty="0" smtClean="0"/>
              <a:t>установка контейнеров на фундаменте;</a:t>
            </a:r>
          </a:p>
          <a:p>
            <a:pPr lvl="0"/>
            <a:r>
              <a:rPr lang="ru-RU" dirty="0" smtClean="0"/>
              <a:t>размещение станционного оборудования в контейнерах;</a:t>
            </a:r>
          </a:p>
          <a:p>
            <a:pPr lvl="0"/>
            <a:r>
              <a:rPr lang="ru-RU" dirty="0" smtClean="0"/>
              <a:t>монтаж контуров </a:t>
            </a:r>
            <a:r>
              <a:rPr lang="ru-RU" dirty="0" err="1" smtClean="0"/>
              <a:t>молниезащиты</a:t>
            </a:r>
            <a:r>
              <a:rPr lang="ru-RU" dirty="0" smtClean="0"/>
              <a:t> и заземлений;</a:t>
            </a:r>
          </a:p>
          <a:p>
            <a:pPr lvl="0"/>
            <a:r>
              <a:rPr lang="ru-RU" dirty="0" smtClean="0"/>
              <a:t>подключение объекта к энергосистемам.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Порядок, условия использования и восстановление территорий по трассе строительства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главе описываются:</a:t>
            </a:r>
          </a:p>
          <a:p>
            <a:pPr lvl="0"/>
            <a:r>
              <a:rPr lang="ru-RU" dirty="0" smtClean="0"/>
              <a:t>способы прокладки проектируемых коммуникаций и методы и технология строительства сооружений связи;</a:t>
            </a:r>
          </a:p>
          <a:p>
            <a:pPr lvl="0"/>
            <a:r>
              <a:rPr lang="ru-RU" dirty="0" smtClean="0"/>
              <a:t>размер ущерба, наносимого окружающей среде при выполнении вышеуказанных работ;</a:t>
            </a:r>
          </a:p>
          <a:p>
            <a:pPr lvl="0"/>
            <a:r>
              <a:rPr lang="ru-RU" dirty="0" smtClean="0"/>
              <a:t>мероприятия по восстановлению нанесенного ущерба;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 </a:t>
            </a:r>
            <a:r>
              <a:rPr lang="ru-RU" sz="3600" dirty="0" smtClean="0"/>
              <a:t>Создание условий для выполнения строительно-монтажных работ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Глава включает в себя следующие вопросы:</a:t>
            </a:r>
          </a:p>
          <a:p>
            <a:pPr lvl="0"/>
            <a:r>
              <a:rPr lang="ru-RU" dirty="0" smtClean="0"/>
              <a:t>Организация водоснабжения, канализации, энергоснабжения,    связи;</a:t>
            </a:r>
          </a:p>
          <a:p>
            <a:pPr lvl="0"/>
            <a:r>
              <a:rPr lang="ru-RU" dirty="0" smtClean="0"/>
              <a:t>Потребность в ресурсах для строительных нужд. Временные объекты строительства;</a:t>
            </a:r>
          </a:p>
          <a:p>
            <a:pPr lvl="0"/>
            <a:r>
              <a:rPr lang="ru-RU" dirty="0" smtClean="0"/>
              <a:t>Потребность строительства в кадрах;</a:t>
            </a:r>
          </a:p>
          <a:p>
            <a:pPr lvl="0"/>
            <a:r>
              <a:rPr lang="ru-RU" dirty="0" smtClean="0"/>
              <a:t>Потребность в основных строительных машинах, механизмах и транспортных средства;</a:t>
            </a:r>
          </a:p>
          <a:p>
            <a:pPr lvl="0"/>
            <a:r>
              <a:rPr lang="ru-RU" dirty="0" smtClean="0"/>
              <a:t>Потребность в электроэнергии;</a:t>
            </a:r>
          </a:p>
          <a:p>
            <a:pPr lvl="0"/>
            <a:r>
              <a:rPr lang="ru-RU" dirty="0" smtClean="0"/>
              <a:t>Потребность в воде;</a:t>
            </a:r>
          </a:p>
          <a:p>
            <a:pPr lvl="0"/>
            <a:r>
              <a:rPr lang="ru-RU" dirty="0" smtClean="0"/>
              <a:t>Потребность во временных инвентарных зданиях санитарно-бытового назначения.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Обеспечение контроля качества строительно-монтажных работ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главе отражаются:</a:t>
            </a:r>
          </a:p>
          <a:p>
            <a:pPr lvl="0"/>
            <a:r>
              <a:rPr lang="ru-RU" dirty="0" smtClean="0"/>
              <a:t>все формы контроля – входной, операционный, приемочный, инспекционный;</a:t>
            </a:r>
          </a:p>
          <a:p>
            <a:pPr lvl="0"/>
            <a:r>
              <a:rPr lang="ru-RU" dirty="0" smtClean="0"/>
              <a:t>задачи заказчика при проведении контроля.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Потребность в основном оборудовании, изделиях и материалах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Глава содержит данные:</a:t>
            </a:r>
          </a:p>
          <a:p>
            <a:pPr lvl="0"/>
            <a:r>
              <a:rPr lang="ru-RU" dirty="0" smtClean="0"/>
              <a:t>объемы строительных и монтажных работ рассчитываются на основании проведенных изыскательских работ и разработанных чертежей и приводятся в «Ведомости  потребности основных объемов строительных и монтажных работ Потребность в основном оборудовании, кабельных изделиях и материалах представлено в «Ведомости потребности в основном оборудовании, кабельных изделиях и материалах».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Продолжительность и календарный план строительства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Календарный план является одним из основных документов проекта организации строительства.</a:t>
            </a:r>
          </a:p>
          <a:p>
            <a:r>
              <a:rPr lang="ru-RU" dirty="0" smtClean="0"/>
              <a:t>В главе прописываются:</a:t>
            </a:r>
          </a:p>
          <a:p>
            <a:pPr lvl="0"/>
            <a:r>
              <a:rPr lang="ru-RU" dirty="0" smtClean="0"/>
              <a:t>Способ определения продолжительности строительства;</a:t>
            </a:r>
          </a:p>
          <a:p>
            <a:pPr lvl="0"/>
            <a:r>
              <a:rPr lang="ru-RU" dirty="0" smtClean="0"/>
              <a:t>Периоды строительства;</a:t>
            </a:r>
          </a:p>
          <a:p>
            <a:pPr lvl="0"/>
            <a:r>
              <a:rPr lang="ru-RU" dirty="0" smtClean="0"/>
              <a:t>Количество строительных бригад.</a:t>
            </a:r>
          </a:p>
          <a:p>
            <a:r>
              <a:rPr lang="ru-RU" dirty="0" smtClean="0"/>
              <a:t>Продолжительность (сроки) и последовательность (очередность) строительства должны быть отражены в календарном плане строительства.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Раздел 7 «Мероприятия по охране окружающей среды»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Система связи автодорог включает линейные, станционные, электротехнические и радиотехнические сооружения.</a:t>
            </a:r>
          </a:p>
          <a:p>
            <a:r>
              <a:rPr lang="ru-RU" dirty="0" smtClean="0"/>
              <a:t>Линейных сооружений оказывают воздействие на окружающую среду (почву, растительность, животный мир, водные объекты, природных комплексов) в период строительства.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Раздел 7 «Мероприятия по охране окружающей среды»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Станционные сооружения (телефонное оборудование и оборудование передачи данных, </a:t>
            </a:r>
            <a:r>
              <a:rPr lang="en-US" dirty="0" smtClean="0"/>
              <a:t>DWDM</a:t>
            </a:r>
            <a:r>
              <a:rPr lang="ru-RU" dirty="0" smtClean="0"/>
              <a:t>) не относятся к экологически опасным объектам хозяйственной деятельности.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>Перечень основных исходных данных, необходимых для разработки проектной документации на строительство системы связи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 Границы полосы отвода проектируемой автомобильной дороги.</a:t>
            </a:r>
          </a:p>
          <a:p>
            <a:pPr lvl="0"/>
            <a:r>
              <a:rPr lang="ru-RU" dirty="0" smtClean="0"/>
              <a:t>Правоустанавливающие документы на земельные участки для размещения АМС.</a:t>
            </a:r>
          </a:p>
          <a:p>
            <a:pPr lvl="0"/>
            <a:r>
              <a:rPr lang="ru-RU" dirty="0" smtClean="0"/>
              <a:t>Планы помещений с указанием мест размещения оборудования.</a:t>
            </a:r>
          </a:p>
          <a:p>
            <a:pPr lvl="0"/>
            <a:r>
              <a:rPr lang="ru-RU" dirty="0" smtClean="0"/>
              <a:t>Фасады стоек и ДКШ для размещения проектируемого оборудования.</a:t>
            </a:r>
          </a:p>
          <a:p>
            <a:pPr lvl="0"/>
            <a:r>
              <a:rPr lang="ru-RU" dirty="0" smtClean="0"/>
              <a:t>Данные по существующему трафику ИТС, корпоративного сегмента и др.</a:t>
            </a:r>
          </a:p>
          <a:p>
            <a:pPr lvl="0"/>
            <a:r>
              <a:rPr lang="ru-RU" dirty="0" smtClean="0"/>
              <a:t>План нумерации (с учетом внутренней и внешней нумерации) и IP адресации.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Раздел 7 «Мероприятия по охране окружающей среды»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Используемые в проекте помещения узлов связи соответствуют требованиям по размещению коммутационного оборудования и оборудования передачи данных, в том числе требованиям температурно-влажностного режима и действующим санитарно-техническим нормам и нормам пожарной безопасности. Оборудование, а также технологический процесс работы аппаратуры связи и сети в целом не создают выбросов в атмосферу вредных или опасных веществ. </a:t>
            </a:r>
          </a:p>
          <a:p>
            <a:r>
              <a:rPr lang="ru-RU" dirty="0" smtClean="0"/>
              <a:t>Применяемое оборудование электропитания включает герметизированные аккумуляторы, которые не выделяют агрессивных веществ.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Раздел 7 «Мероприятия по охране окружающей среды»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Радиотехнические сооружения (передающий радиотехнический объект- ПРТО), работающие в диапазоне частот 30 кГц -300 ГГц, воздействуют на окружающую среду фактором электромагнитного излучения.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Раздел 7 «Мероприятия по охране окружающей среды»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 разработке проектной документации на строительство системы связи данный раздел 7 «Мероприятия по охране окружающей среды» должен содержать проектные решения, обеспечивающие снижение негативных воздействий на окружающую природную среду в период строительства линейных сооружений (кабельной канализации, ВОЛП), эксплуатации радиотехнических сооружений.</a:t>
            </a:r>
          </a:p>
          <a:p>
            <a:r>
              <a:rPr lang="ru-RU" dirty="0" smtClean="0"/>
              <a:t>Материалы данного раздела  должны быть включены в общий раздел 7 «Мероприятия по охране окружающей среды», выпускаемый Генеральной проектной организацией.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Раздел 7 «Мероприятия по охране окружающей среды»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Данный раздел должен содержать: </a:t>
            </a:r>
          </a:p>
          <a:p>
            <a:r>
              <a:rPr lang="ru-RU" dirty="0" smtClean="0"/>
              <a:t>1.	Обложку Генеральной проектной организации;</a:t>
            </a:r>
          </a:p>
          <a:p>
            <a:r>
              <a:rPr lang="ru-RU" dirty="0" smtClean="0"/>
              <a:t>2.	Титульный лист Генеральной проектной организации;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Раздел 7 «Мероприятия по охране окружающей среды»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3.	Титульный лист субподрядной проектной организации;</a:t>
            </a:r>
          </a:p>
          <a:p>
            <a:r>
              <a:rPr lang="ru-RU" dirty="0" smtClean="0"/>
              <a:t>4.	Состав комплексной проектной документации (с учетом части Х «Система связи»);</a:t>
            </a:r>
          </a:p>
          <a:p>
            <a:r>
              <a:rPr lang="ru-RU" dirty="0" smtClean="0"/>
              <a:t>5.	Состав проектной документации, выполняемой субподрядной проектной организацией;</a:t>
            </a:r>
          </a:p>
          <a:p>
            <a:r>
              <a:rPr lang="ru-RU" dirty="0" smtClean="0"/>
              <a:t>6.	Пояснительную записку;</a:t>
            </a:r>
          </a:p>
          <a:p>
            <a:r>
              <a:rPr lang="ru-RU" dirty="0" smtClean="0"/>
              <a:t>7.	Ведомость снятия и возврата плодородного слоя;</a:t>
            </a:r>
          </a:p>
          <a:p>
            <a:r>
              <a:rPr lang="ru-RU" dirty="0" smtClean="0"/>
              <a:t>8.	Ведомость образующихся отходов; 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Раздел 7 «Мероприятия по охране окружающей среды»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9.	Расчет суммы платы за размещение отходов производства и потребления;</a:t>
            </a:r>
          </a:p>
          <a:p>
            <a:r>
              <a:rPr lang="ru-RU" dirty="0" smtClean="0"/>
              <a:t>10.	Список нормативных документов;</a:t>
            </a:r>
          </a:p>
          <a:p>
            <a:r>
              <a:rPr lang="ru-RU" dirty="0" smtClean="0"/>
              <a:t>11.	Ведомость сметной стоимости работ по охране окружающей среды;</a:t>
            </a:r>
          </a:p>
          <a:p>
            <a:r>
              <a:rPr lang="ru-RU" dirty="0" smtClean="0"/>
              <a:t>12.	Ситуационный план с нанесением установленной санитарно-защитной зоны;</a:t>
            </a:r>
          </a:p>
          <a:p>
            <a:r>
              <a:rPr lang="ru-RU" dirty="0" smtClean="0"/>
              <a:t>13. 	Сокращения и определения.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b="1" dirty="0" smtClean="0"/>
              <a:t>Пояснительная записка:</a:t>
            </a:r>
            <a:endParaRPr lang="ru-RU" dirty="0" smtClean="0"/>
          </a:p>
          <a:p>
            <a:pPr lvl="0"/>
            <a:r>
              <a:rPr lang="ru-RU" b="1" dirty="0" smtClean="0"/>
              <a:t>Введение</a:t>
            </a:r>
            <a:endParaRPr lang="ru-RU" dirty="0" smtClean="0"/>
          </a:p>
          <a:p>
            <a:pPr lvl="0"/>
            <a:r>
              <a:rPr lang="ru-RU" b="1" dirty="0" smtClean="0"/>
              <a:t>Краткие сведения о проектируемом объекте</a:t>
            </a:r>
            <a:endParaRPr lang="ru-RU" dirty="0" smtClean="0"/>
          </a:p>
          <a:p>
            <a:pPr lvl="0"/>
            <a:r>
              <a:rPr lang="ru-RU" dirty="0" smtClean="0"/>
              <a:t>Краткая характеристика линейных и радиотехнических  сооружений;</a:t>
            </a:r>
          </a:p>
          <a:p>
            <a:pPr lvl="0"/>
            <a:r>
              <a:rPr lang="ru-RU" dirty="0" smtClean="0"/>
              <a:t>Краткая характеристика климатических условий района;</a:t>
            </a:r>
          </a:p>
          <a:p>
            <a:pPr lvl="0"/>
            <a:r>
              <a:rPr lang="ru-RU" b="1" dirty="0" smtClean="0"/>
              <a:t>Охрана и рациональное использование земельных ресурсов</a:t>
            </a:r>
            <a:endParaRPr lang="ru-RU" dirty="0" smtClean="0"/>
          </a:p>
          <a:p>
            <a:pPr lvl="0"/>
            <a:r>
              <a:rPr lang="ru-RU" dirty="0" smtClean="0"/>
              <a:t>Краткая характеристика земель в районе расположения объекта;</a:t>
            </a:r>
          </a:p>
          <a:p>
            <a:pPr lvl="0"/>
            <a:r>
              <a:rPr lang="ru-RU" dirty="0" smtClean="0"/>
              <a:t>Воздействие объекта на территорию и условия землепользования;</a:t>
            </a:r>
          </a:p>
          <a:p>
            <a:pPr lvl="0"/>
            <a:r>
              <a:rPr lang="ru-RU" dirty="0" smtClean="0"/>
              <a:t>Охрана земель от воздействия при строительстве объекта;</a:t>
            </a:r>
          </a:p>
          <a:p>
            <a:pPr lvl="0"/>
            <a:r>
              <a:rPr lang="ru-RU" dirty="0" smtClean="0"/>
              <a:t>Технология производства земляных работ при строительстве линейных сооружений связи;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Охрана и рациональное использование почвенного слоя земли;</a:t>
            </a:r>
          </a:p>
          <a:p>
            <a:pPr lvl="0"/>
            <a:r>
              <a:rPr lang="ru-RU" dirty="0" smtClean="0"/>
              <a:t>Мероприятия по снижению техногенного воздействия на почвы;</a:t>
            </a:r>
          </a:p>
          <a:p>
            <a:pPr lvl="0"/>
            <a:r>
              <a:rPr lang="ru-RU" dirty="0" smtClean="0"/>
              <a:t>Расчет предотвращения экологического ущерба земельным ресурсам от антропогенного воздействия.</a:t>
            </a:r>
          </a:p>
          <a:p>
            <a:pPr lvl="0"/>
            <a:r>
              <a:rPr lang="ru-RU" b="1" dirty="0" smtClean="0"/>
              <a:t>Охрана атмосферного воздуха от загрязнения</a:t>
            </a:r>
            <a:endParaRPr lang="ru-RU" dirty="0" smtClean="0"/>
          </a:p>
          <a:p>
            <a:pPr lvl="0"/>
            <a:r>
              <a:rPr lang="ru-RU" dirty="0" smtClean="0"/>
              <a:t>Климатические условия;</a:t>
            </a:r>
          </a:p>
          <a:p>
            <a:pPr lvl="0"/>
            <a:r>
              <a:rPr lang="ru-RU" dirty="0" smtClean="0"/>
              <a:t>Характеристики источников выбросов  загрязняющих веществ;</a:t>
            </a:r>
          </a:p>
          <a:p>
            <a:pPr lvl="0"/>
            <a:r>
              <a:rPr lang="ru-RU" dirty="0" smtClean="0"/>
              <a:t>Мероприятия по уменьшению выбросов загрязняющих веществ в атмосферу;</a:t>
            </a:r>
          </a:p>
          <a:p>
            <a:pPr lvl="0"/>
            <a:r>
              <a:rPr lang="ru-RU" dirty="0" smtClean="0"/>
              <a:t>Мероприятия по регулированию выбросов загрязняющих веществ при неблагоприятных метеорологических условиях;</a:t>
            </a:r>
          </a:p>
          <a:p>
            <a:pPr lvl="0"/>
            <a:r>
              <a:rPr lang="ru-RU" dirty="0" smtClean="0"/>
              <a:t>Мероприятия по защите от шума и вибрации;</a:t>
            </a:r>
          </a:p>
          <a:p>
            <a:pPr lvl="0"/>
            <a:r>
              <a:rPr lang="ru-RU" dirty="0" smtClean="0"/>
              <a:t>Мероприятия по обеспечению санитарно-эпидемиологического благополучия населения и работников;</a:t>
            </a:r>
          </a:p>
          <a:p>
            <a:pPr lvl="0"/>
            <a:r>
              <a:rPr lang="ru-RU" dirty="0" smtClean="0"/>
              <a:t>Расчет платы за загрязнение атмосферного воздуха.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/>
              <a:t>Охрана поверхностных вод и подземных вод от загрязнения и истощения</a:t>
            </a:r>
            <a:endParaRPr lang="ru-RU" dirty="0" smtClean="0"/>
          </a:p>
          <a:p>
            <a:pPr lvl="0"/>
            <a:r>
              <a:rPr lang="ru-RU" dirty="0" smtClean="0"/>
              <a:t>Краткая физико-географическая характеристика района проведения работ;</a:t>
            </a:r>
          </a:p>
          <a:p>
            <a:pPr lvl="0"/>
            <a:r>
              <a:rPr lang="ru-RU" dirty="0" err="1" smtClean="0"/>
              <a:t>Рыбохозяйственное</a:t>
            </a:r>
            <a:r>
              <a:rPr lang="ru-RU" dirty="0" smtClean="0"/>
              <a:t> значение </a:t>
            </a:r>
            <a:r>
              <a:rPr lang="ru-RU" dirty="0" err="1" smtClean="0"/>
              <a:t>водопотоков</a:t>
            </a:r>
            <a:r>
              <a:rPr lang="ru-RU" dirty="0" smtClean="0"/>
              <a:t>, пересекаемых трассой кабельной канализацией и ВОЛП;</a:t>
            </a:r>
          </a:p>
          <a:p>
            <a:pPr lvl="0"/>
            <a:r>
              <a:rPr lang="ru-RU" dirty="0" smtClean="0"/>
              <a:t>Ущерб рыбным запасам;</a:t>
            </a:r>
          </a:p>
          <a:p>
            <a:pPr lvl="0"/>
            <a:r>
              <a:rPr lang="ru-RU" dirty="0" smtClean="0"/>
              <a:t>Мероприятия по охране и воспроизводству рыбных запасов;</a:t>
            </a:r>
          </a:p>
          <a:p>
            <a:pPr lvl="0"/>
            <a:r>
              <a:rPr lang="ru-RU" dirty="0" smtClean="0"/>
              <a:t>Воздействие на состояние подземных вод и водные объекты суши.</a:t>
            </a:r>
          </a:p>
          <a:p>
            <a:pPr lvl="0"/>
            <a:r>
              <a:rPr lang="ru-RU" b="1" dirty="0" smtClean="0"/>
              <a:t>Охрана геологической среды и недр</a:t>
            </a:r>
            <a:endParaRPr lang="ru-RU" dirty="0" smtClean="0"/>
          </a:p>
          <a:p>
            <a:pPr lvl="0"/>
            <a:r>
              <a:rPr lang="ru-RU" dirty="0" smtClean="0"/>
              <a:t>Физико-географические и техногенные условия;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Инженерно-геологические условия;</a:t>
            </a:r>
          </a:p>
          <a:p>
            <a:pPr lvl="0"/>
            <a:r>
              <a:rPr lang="ru-RU" dirty="0" smtClean="0"/>
              <a:t>Воздействие объекта на геологическую среду.</a:t>
            </a:r>
          </a:p>
          <a:p>
            <a:pPr lvl="0"/>
            <a:r>
              <a:rPr lang="ru-RU" b="1" dirty="0" smtClean="0"/>
              <a:t>Охрана окружающей среды при складировании (утилизации) отходов промышленного производства</a:t>
            </a:r>
            <a:endParaRPr lang="ru-RU" dirty="0" smtClean="0"/>
          </a:p>
          <a:p>
            <a:pPr lvl="0"/>
            <a:r>
              <a:rPr lang="ru-RU" dirty="0" smtClean="0"/>
              <a:t>Виды и количество отходов;</a:t>
            </a:r>
          </a:p>
          <a:p>
            <a:pPr lvl="0"/>
            <a:r>
              <a:rPr lang="ru-RU" dirty="0" smtClean="0"/>
              <a:t>Обращение с отходами;</a:t>
            </a:r>
          </a:p>
          <a:p>
            <a:pPr lvl="0"/>
            <a:r>
              <a:rPr lang="ru-RU" dirty="0" smtClean="0"/>
              <a:t>Мероприятия, направленные на снижение отрицательного влияния образующихся отходов на состояние окружающей среды;</a:t>
            </a:r>
          </a:p>
          <a:p>
            <a:pPr lvl="0"/>
            <a:r>
              <a:rPr lang="ru-RU" dirty="0" smtClean="0"/>
              <a:t>Расчет платы за размещение отходов.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>Перечень основных исходных данных, необходимых для разработки проектной документации на строительство системы связи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Данные по организации электроснабжения и электропитания.</a:t>
            </a:r>
          </a:p>
          <a:p>
            <a:pPr lvl="0"/>
            <a:r>
              <a:rPr lang="ru-RU" dirty="0" smtClean="0"/>
              <a:t>Схема размещения опор наружного освещения.</a:t>
            </a:r>
          </a:p>
          <a:p>
            <a:pPr lvl="0"/>
            <a:r>
              <a:rPr lang="ru-RU" dirty="0" smtClean="0"/>
              <a:t>Схема постоянной дислокации ТСОДД на автомобильной дороге.</a:t>
            </a:r>
          </a:p>
          <a:p>
            <a:pPr lvl="0"/>
            <a:r>
              <a:rPr lang="ru-RU" dirty="0" smtClean="0"/>
              <a:t>Проектные решения по искусственным сооружениям.</a:t>
            </a:r>
          </a:p>
          <a:p>
            <a:pPr lvl="0"/>
            <a:r>
              <a:rPr lang="ru-RU" dirty="0" smtClean="0"/>
              <a:t>Решения по АСУТП в тоннельных сооружениях (при наличии тоннелей).</a:t>
            </a:r>
          </a:p>
          <a:p>
            <a:pPr lvl="0"/>
            <a:r>
              <a:rPr lang="ru-RU" dirty="0" smtClean="0"/>
              <a:t>Места расположения ТП, проектируемых вдоль автомобильной дороги, их характеристики и точки подключения для электроснабжения оборудования ИТС.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/>
              <a:t>Охрана растительности и животного мира</a:t>
            </a:r>
            <a:endParaRPr lang="ru-RU" dirty="0" smtClean="0"/>
          </a:p>
          <a:p>
            <a:pPr lvl="0"/>
            <a:r>
              <a:rPr lang="ru-RU" dirty="0" smtClean="0"/>
              <a:t>Растительный мир;</a:t>
            </a:r>
          </a:p>
          <a:p>
            <a:pPr lvl="0"/>
            <a:r>
              <a:rPr lang="ru-RU" dirty="0" smtClean="0"/>
              <a:t>Воздействие объекта на растительность и прогноз возможных изменений в растительном покрове вследствие строительства кабельной канализации;</a:t>
            </a:r>
          </a:p>
          <a:p>
            <a:pPr lvl="0"/>
            <a:r>
              <a:rPr lang="ru-RU" dirty="0" smtClean="0"/>
              <a:t>Устойчивость растительности к техногенным воздействиям;</a:t>
            </a:r>
          </a:p>
          <a:p>
            <a:pPr lvl="0"/>
            <a:r>
              <a:rPr lang="ru-RU" dirty="0" smtClean="0"/>
              <a:t>Животный мир;</a:t>
            </a:r>
          </a:p>
          <a:p>
            <a:pPr lvl="0"/>
            <a:r>
              <a:rPr lang="ru-RU" dirty="0" smtClean="0"/>
              <a:t>Воздействие объекта на животный мир;</a:t>
            </a:r>
          </a:p>
          <a:p>
            <a:pPr lvl="0"/>
            <a:r>
              <a:rPr lang="ru-RU" dirty="0" smtClean="0"/>
              <a:t>Комплекс мероприятий по охране и восстановлению животного мира;</a:t>
            </a:r>
          </a:p>
          <a:p>
            <a:pPr lvl="0"/>
            <a:r>
              <a:rPr lang="ru-RU" dirty="0" smtClean="0"/>
              <a:t>Расчет ущерба животному миру.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 fontScale="92500"/>
          </a:bodyPr>
          <a:lstStyle/>
          <a:p>
            <a:pPr lvl="0"/>
            <a:r>
              <a:rPr lang="ru-RU" b="1" dirty="0" smtClean="0"/>
              <a:t>Прогноз изменения состояния окружающей среды под воздействием проектируемого объекта</a:t>
            </a:r>
            <a:endParaRPr lang="ru-RU" dirty="0" smtClean="0"/>
          </a:p>
          <a:p>
            <a:pPr lvl="0"/>
            <a:r>
              <a:rPr lang="ru-RU" dirty="0" smtClean="0"/>
              <a:t>Воздействие объекта на санитарно-эпидемиологические условия;</a:t>
            </a:r>
          </a:p>
          <a:p>
            <a:pPr lvl="0"/>
            <a:r>
              <a:rPr lang="ru-RU" dirty="0" smtClean="0"/>
              <a:t>Защита от воздействия создаваемого ПРТО электромагнитного поля радиочастотного диапазона;</a:t>
            </a:r>
          </a:p>
          <a:p>
            <a:pPr lvl="0"/>
            <a:r>
              <a:rPr lang="ru-RU" dirty="0" smtClean="0"/>
              <a:t>Расчет санитарно-защитных зон и зон ограничения; </a:t>
            </a:r>
          </a:p>
          <a:p>
            <a:pPr lvl="0"/>
            <a:r>
              <a:rPr lang="ru-RU" dirty="0" smtClean="0"/>
              <a:t>Воздействия на социально-экономические условия;</a:t>
            </a:r>
          </a:p>
          <a:p>
            <a:pPr lvl="0"/>
            <a:r>
              <a:rPr lang="ru-RU" dirty="0" smtClean="0"/>
              <a:t>Охрана здоровья и обеспечение безопасности рабочего персонала и населения от природно-очаговых инфекций;</a:t>
            </a:r>
          </a:p>
          <a:p>
            <a:pPr lvl="0"/>
            <a:r>
              <a:rPr lang="ru-RU" dirty="0" smtClean="0"/>
              <a:t>Выводы.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192728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/>
              <a:t>Ведомость снятия и возврата плодородного слоя;</a:t>
            </a:r>
            <a:endParaRPr lang="ru-RU" dirty="0" smtClean="0"/>
          </a:p>
          <a:p>
            <a:pPr lvl="0"/>
            <a:r>
              <a:rPr lang="ru-RU" b="1" dirty="0" smtClean="0"/>
              <a:t>Ведомость образующихся отходов;</a:t>
            </a:r>
            <a:endParaRPr lang="ru-RU" dirty="0" smtClean="0"/>
          </a:p>
          <a:p>
            <a:pPr lvl="0"/>
            <a:r>
              <a:rPr lang="ru-RU" b="1" dirty="0" smtClean="0"/>
              <a:t>Расчет суммы оплаты за размещение отходов производства и потребления;</a:t>
            </a:r>
            <a:endParaRPr lang="ru-RU" dirty="0" smtClean="0"/>
          </a:p>
          <a:p>
            <a:pPr lvl="0"/>
            <a:r>
              <a:rPr lang="ru-RU" b="1" dirty="0" smtClean="0"/>
              <a:t>Список нормативных документов;</a:t>
            </a:r>
            <a:endParaRPr lang="ru-RU" dirty="0" smtClean="0"/>
          </a:p>
          <a:p>
            <a:pPr lvl="0"/>
            <a:r>
              <a:rPr lang="ru-RU" b="1" dirty="0" smtClean="0"/>
              <a:t>Ведомость сметной стоимости работ по охране  окружающей среды;</a:t>
            </a:r>
            <a:endParaRPr lang="ru-RU" dirty="0" smtClean="0"/>
          </a:p>
          <a:p>
            <a:pPr lvl="0"/>
            <a:r>
              <a:rPr lang="ru-RU" b="1" dirty="0" smtClean="0"/>
              <a:t>Ситуационный план с нанесением установленной санитарно-защитной зоны;</a:t>
            </a:r>
            <a:endParaRPr lang="ru-RU" dirty="0" smtClean="0"/>
          </a:p>
          <a:p>
            <a:r>
              <a:rPr lang="ru-RU" b="1" dirty="0" smtClean="0"/>
              <a:t>Сокращения и определения</a:t>
            </a:r>
            <a:endParaRPr lang="ru-RU" dirty="0" smtClean="0"/>
          </a:p>
          <a:p>
            <a:r>
              <a:rPr lang="ru-RU" dirty="0" smtClean="0"/>
              <a:t>приводятся сокращения, применяемые в данном разделе и определения к ним</a:t>
            </a:r>
            <a:endParaRPr lang="ru-RU" dirty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dirty="0" smtClean="0"/>
              <a:t>Раздел 8  Мероприятия по обеспечению пожарной безопасности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Материалы данного раздела  должны быть включены в общий раздел 8 «Мероприятия по обеспечению пожарной безопасности»,  выпускаемого Генеральной проектной организацией.</a:t>
            </a:r>
          </a:p>
          <a:p>
            <a:r>
              <a:rPr lang="ru-RU" dirty="0" smtClean="0"/>
              <a:t>Содержание раздела 8 Мероприятия по обеспечению пожарной безопасности:</a:t>
            </a:r>
          </a:p>
          <a:p>
            <a:pPr lvl="0"/>
            <a:r>
              <a:rPr lang="ru-RU" dirty="0" smtClean="0"/>
              <a:t>Титульный лист Генеральной проектной организации;</a:t>
            </a:r>
          </a:p>
          <a:p>
            <a:pPr lvl="0"/>
            <a:r>
              <a:rPr lang="ru-RU" dirty="0" smtClean="0"/>
              <a:t>Титульный лист субподрядной проектной организации;</a:t>
            </a:r>
          </a:p>
          <a:p>
            <a:pPr lvl="0"/>
            <a:r>
              <a:rPr lang="ru-RU" dirty="0" smtClean="0"/>
              <a:t>Состав комплексной проектной документации (с учетом части Х «Система связи»);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dirty="0" smtClean="0"/>
              <a:t>Раздел 8  Мероприятия по обеспечению пожарной безопасности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Состав проектной документации, выполняемой субподрядной проектной организацией;</a:t>
            </a:r>
          </a:p>
          <a:p>
            <a:pPr lvl="0"/>
            <a:r>
              <a:rPr lang="ru-RU" dirty="0" smtClean="0"/>
              <a:t>Пояснительная записка;</a:t>
            </a:r>
          </a:p>
          <a:p>
            <a:pPr lvl="0"/>
            <a:r>
              <a:rPr lang="ru-RU" dirty="0" smtClean="0"/>
              <a:t>Нормативная документация;</a:t>
            </a:r>
          </a:p>
          <a:p>
            <a:pPr lvl="0"/>
            <a:r>
              <a:rPr lang="ru-RU" dirty="0" smtClean="0"/>
              <a:t>Сокращения и определения.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Пояснительная записка</a:t>
            </a:r>
            <a:endParaRPr lang="ru-RU" dirty="0" smtClean="0"/>
          </a:p>
          <a:p>
            <a:r>
              <a:rPr lang="ru-RU" b="1" dirty="0" smtClean="0"/>
              <a:t>1. Введение</a:t>
            </a:r>
            <a:endParaRPr lang="ru-RU" dirty="0" smtClean="0"/>
          </a:p>
          <a:p>
            <a:r>
              <a:rPr lang="ru-RU" b="1" dirty="0" smtClean="0"/>
              <a:t>2. Краткие сведения о проектируемом объекте</a:t>
            </a:r>
            <a:endParaRPr lang="ru-RU" dirty="0" smtClean="0"/>
          </a:p>
          <a:p>
            <a:pPr lvl="0"/>
            <a:r>
              <a:rPr lang="ru-RU" dirty="0" smtClean="0"/>
              <a:t>Географическое положение обустраиваемой автодороги;</a:t>
            </a:r>
          </a:p>
          <a:p>
            <a:pPr lvl="0"/>
            <a:r>
              <a:rPr lang="ru-RU" dirty="0" smtClean="0"/>
              <a:t>Характеристика пожарной опасности при создании системы связи для автодорог и при ее эксплуатации;</a:t>
            </a:r>
          </a:p>
          <a:p>
            <a:pPr lvl="0"/>
            <a:r>
              <a:rPr lang="ru-RU" dirty="0" smtClean="0"/>
              <a:t>Противопожарные мероприятия по конструктивным и объемно – планировочным решениям;</a:t>
            </a:r>
          </a:p>
          <a:p>
            <a:pPr lvl="0"/>
            <a:r>
              <a:rPr lang="ru-RU" dirty="0" smtClean="0"/>
              <a:t>Организационно-технические мероприятия до начала эксплуатации объекта.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192728"/>
          </a:xfrm>
        </p:spPr>
        <p:txBody>
          <a:bodyPr>
            <a:normAutofit/>
          </a:bodyPr>
          <a:lstStyle/>
          <a:p>
            <a:r>
              <a:rPr lang="ru-RU" b="1" dirty="0" smtClean="0"/>
              <a:t>. Характеристика зданий, помещений и сооружений, используемых для прокладки  кабелей и размещения оборудования: </a:t>
            </a:r>
            <a:endParaRPr lang="ru-RU" dirty="0" smtClean="0"/>
          </a:p>
          <a:p>
            <a:pPr lvl="0"/>
            <a:r>
              <a:rPr lang="ru-RU" dirty="0" smtClean="0"/>
              <a:t>по категориям и классам пожарной опасности;</a:t>
            </a:r>
          </a:p>
          <a:p>
            <a:pPr lvl="0"/>
            <a:r>
              <a:rPr lang="ru-RU" dirty="0" smtClean="0"/>
              <a:t>по системе пожаротушения; противопожарными мероприятиями;</a:t>
            </a:r>
          </a:p>
          <a:p>
            <a:pPr lvl="0"/>
            <a:r>
              <a:rPr lang="ru-RU" dirty="0" smtClean="0"/>
              <a:t>по мероприятиями для эвакуации людей из зданий и помещений; </a:t>
            </a:r>
          </a:p>
          <a:p>
            <a:pPr lvl="0"/>
            <a:r>
              <a:rPr lang="ru-RU" dirty="0" smtClean="0"/>
              <a:t>по мероприятиям автоматической пожарной сигнализации и оповещения людей о пожаре, 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192728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по установкам автоматического пожаротушения.</a:t>
            </a:r>
          </a:p>
          <a:p>
            <a:r>
              <a:rPr lang="ru-RU" b="1" dirty="0" smtClean="0"/>
              <a:t>4.Система обеспечения пожарной безопасности объекта, </a:t>
            </a:r>
            <a:r>
              <a:rPr lang="ru-RU" dirty="0" smtClean="0"/>
              <a:t>основанная на [9]</a:t>
            </a:r>
          </a:p>
          <a:p>
            <a:r>
              <a:rPr lang="ru-RU" b="1" dirty="0" smtClean="0"/>
              <a:t>5. Факторы риска, характеристика пожарной опасности  проектируемого объекта в процессе строительства и эксплуатации.</a:t>
            </a:r>
            <a:endParaRPr lang="ru-RU" dirty="0" smtClean="0"/>
          </a:p>
          <a:p>
            <a:r>
              <a:rPr lang="ru-RU" b="1" dirty="0" smtClean="0"/>
              <a:t>6.  Организационно-технические мероприятия пожарной безопасности</a:t>
            </a:r>
            <a:endParaRPr lang="ru-RU" dirty="0" smtClean="0"/>
          </a:p>
          <a:p>
            <a:pPr lvl="0"/>
            <a:r>
              <a:rPr lang="ru-RU" dirty="0" smtClean="0"/>
              <a:t>Обеспечение пожарной безопасности в узлах связи;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192728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Обеспечение безопасности людей при возникновении пожара;</a:t>
            </a:r>
          </a:p>
          <a:p>
            <a:pPr lvl="0"/>
            <a:r>
              <a:rPr lang="ru-RU" dirty="0" smtClean="0"/>
              <a:t>Обеспечение пожарной безопасности при проведении строительства;</a:t>
            </a:r>
          </a:p>
          <a:p>
            <a:r>
              <a:rPr lang="ru-RU" b="1" dirty="0" smtClean="0"/>
              <a:t>7. Ситуационный план</a:t>
            </a:r>
            <a:endParaRPr lang="ru-RU" dirty="0" smtClean="0"/>
          </a:p>
          <a:p>
            <a:r>
              <a:rPr lang="ru-RU" b="1" dirty="0" smtClean="0"/>
              <a:t>8. Схема эвакуации</a:t>
            </a:r>
            <a:endParaRPr lang="ru-RU" dirty="0" smtClean="0"/>
          </a:p>
          <a:p>
            <a:r>
              <a:rPr lang="ru-RU" b="1" dirty="0" smtClean="0"/>
              <a:t>9. Структурная схема</a:t>
            </a:r>
            <a:endParaRPr lang="ru-RU" dirty="0" smtClean="0"/>
          </a:p>
          <a:p>
            <a:r>
              <a:rPr lang="ru-RU" b="1" dirty="0" smtClean="0"/>
              <a:t>10. Выводы о степени </a:t>
            </a:r>
            <a:r>
              <a:rPr lang="ru-RU" b="1" dirty="0" err="1" smtClean="0"/>
              <a:t>пожароопасности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Нормативная документация</a:t>
            </a:r>
            <a:endParaRPr lang="ru-RU" dirty="0" smtClean="0"/>
          </a:p>
          <a:p>
            <a:r>
              <a:rPr lang="ru-RU" b="1" dirty="0" smtClean="0"/>
              <a:t>Список основных сокращений</a:t>
            </a:r>
            <a:endParaRPr lang="ru-RU" dirty="0" smtClean="0"/>
          </a:p>
          <a:p>
            <a:pPr lvl="0"/>
            <a:r>
              <a:rPr lang="ru-RU" dirty="0" smtClean="0"/>
              <a:t>приводятся сокращения, применяемые в данном разделе и определения к ним.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Раздел 9 Смета на строительство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Смета является обязательным приложением любого договора строительного подряда, на ее основе осуществляются приемка выполненных работ и платежи по ним, также она является основанием для планирования капитальных вложений практически всех бюджетных организаций на предстоящие планируемые периоды времени.</a:t>
            </a:r>
          </a:p>
          <a:p>
            <a:r>
              <a:rPr lang="ru-RU" dirty="0" smtClean="0"/>
              <a:t>Смета - документ определяющий технологию работ, расход материалов, а также их количественный и качественный состав, виды строительных машин, количественный состав рабочих и многое другое.</a:t>
            </a:r>
          </a:p>
          <a:p>
            <a:r>
              <a:rPr lang="ru-RU" dirty="0" smtClean="0"/>
              <a:t>Содержание раздела 3 «Смета на строительство»: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>Перечень основных исходных данных, необходимых для разработки проектной документации на строительство системы связи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Существующее положение и существующая рабочая документация, на которую следует опираться при разработке проектной документации.</a:t>
            </a:r>
          </a:p>
          <a:p>
            <a:pPr lvl="0"/>
            <a:r>
              <a:rPr lang="ru-RU" dirty="0" smtClean="0"/>
              <a:t>Количество абонентов на каждом ПВП, ПВП/ЦУДД, кабинах ПВП, и административного персонала, персонала обслуживающего здание.</a:t>
            </a:r>
          </a:p>
          <a:p>
            <a:pPr lvl="0"/>
            <a:r>
              <a:rPr lang="ru-RU" dirty="0" smtClean="0"/>
              <a:t>Схема размещения АМС для всех видов радиосвязи.</a:t>
            </a:r>
          </a:p>
          <a:p>
            <a:pPr lvl="0"/>
            <a:r>
              <a:rPr lang="ru-RU" dirty="0" smtClean="0"/>
              <a:t>Данные для обеспечения электромагнитной совместимости.</a:t>
            </a:r>
          </a:p>
          <a:p>
            <a:pPr lvl="0"/>
            <a:r>
              <a:rPr lang="ru-RU" dirty="0" smtClean="0"/>
              <a:t>Решения ГКРЧ о выделении полос радиочастот (или заявка на их получение).</a:t>
            </a:r>
          </a:p>
          <a:p>
            <a:pPr lvl="0"/>
            <a:r>
              <a:rPr lang="ru-RU" dirty="0" smtClean="0"/>
              <a:t>Данные по используемым стандартам в рамках отраслевых или общегосударственных документов.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Раздел 9 Смета на строительство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Обложка Генеральной проектной организации;</a:t>
            </a:r>
          </a:p>
          <a:p>
            <a:pPr lvl="0"/>
            <a:r>
              <a:rPr lang="ru-RU" dirty="0" smtClean="0"/>
              <a:t>Титульный лист Генеральной проектной организации;</a:t>
            </a:r>
          </a:p>
          <a:p>
            <a:pPr lvl="0"/>
            <a:r>
              <a:rPr lang="ru-RU" dirty="0" smtClean="0"/>
              <a:t>Титульный лист субподрядной проектной организации;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Раздел 9 Смета на строительство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Состав комплексной проектной документации (с учетом части Х «Система связи»);</a:t>
            </a:r>
          </a:p>
          <a:p>
            <a:pPr lvl="0"/>
            <a:r>
              <a:rPr lang="ru-RU" dirty="0" smtClean="0"/>
              <a:t>Состав проектной документации, выполняемой субподрядной проектной организацией;</a:t>
            </a:r>
          </a:p>
          <a:p>
            <a:pPr lvl="0"/>
            <a:r>
              <a:rPr lang="ru-RU" dirty="0" smtClean="0"/>
              <a:t>Пояснительная записка;</a:t>
            </a:r>
          </a:p>
          <a:p>
            <a:pPr lvl="0"/>
            <a:r>
              <a:rPr lang="ru-RU" dirty="0" smtClean="0"/>
              <a:t>Сметная документация;</a:t>
            </a:r>
          </a:p>
          <a:p>
            <a:pPr lvl="0"/>
            <a:r>
              <a:rPr lang="ru-RU" dirty="0" smtClean="0"/>
              <a:t>Сокращения  и определения.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/>
          </a:bodyPr>
          <a:lstStyle/>
          <a:p>
            <a:r>
              <a:rPr lang="ru-RU" b="1" dirty="0" smtClean="0"/>
              <a:t>Пояснительная записка</a:t>
            </a:r>
            <a:endParaRPr lang="ru-RU" dirty="0" smtClean="0"/>
          </a:p>
          <a:p>
            <a:r>
              <a:rPr lang="ru-RU" dirty="0" smtClean="0"/>
              <a:t>Пояснительная записка содержит:</a:t>
            </a:r>
          </a:p>
          <a:p>
            <a:pPr lvl="0"/>
            <a:r>
              <a:rPr lang="ru-RU" dirty="0" smtClean="0"/>
              <a:t>Описание географического положения трассы впервые проектируемой или обустраиваемой платной автодороги;</a:t>
            </a:r>
          </a:p>
          <a:p>
            <a:pPr lvl="0"/>
            <a:r>
              <a:rPr lang="ru-RU" dirty="0" smtClean="0"/>
              <a:t>Перечень сборников и каталогов сметных нормативов, принятых для составления сметной документации на строительство;</a:t>
            </a:r>
          </a:p>
          <a:p>
            <a:pPr lvl="0"/>
            <a:r>
              <a:rPr lang="ru-RU" dirty="0" smtClean="0"/>
              <a:t>Обоснование особенностей определения сметной стоимости строительных работ для линейного объекта капитального строительства:</a:t>
            </a:r>
          </a:p>
          <a:p>
            <a:pPr lvl="0"/>
            <a:r>
              <a:rPr lang="ru-RU" dirty="0" smtClean="0"/>
              <a:t>Основание  для пересчета в текущие цены;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Основание для начисления накладных расходов;</a:t>
            </a:r>
          </a:p>
          <a:p>
            <a:pPr lvl="0"/>
            <a:r>
              <a:rPr lang="ru-RU" dirty="0" smtClean="0"/>
              <a:t>Основание для начисления сметной прибыли;</a:t>
            </a:r>
          </a:p>
          <a:p>
            <a:pPr lvl="0"/>
            <a:r>
              <a:rPr lang="ru-RU" dirty="0" smtClean="0"/>
              <a:t>Основание для начисления дополнительных и прочих затрат;</a:t>
            </a:r>
          </a:p>
          <a:p>
            <a:pPr lvl="0"/>
            <a:r>
              <a:rPr lang="ru-RU" dirty="0" smtClean="0"/>
              <a:t>Методика составления сметной документации на строительство линейных объектов капитального строительства, финансируемые полностью или частично с привлечением средств федерального бюджета.</a:t>
            </a:r>
          </a:p>
          <a:p>
            <a:pPr lvl="0"/>
            <a:r>
              <a:rPr lang="ru-RU" dirty="0" smtClean="0"/>
              <a:t>Наименование программного комплекса, с помощью которого разработана сметная документация;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сметной документации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Сводный сметный расчет;</a:t>
            </a:r>
          </a:p>
          <a:p>
            <a:pPr lvl="0"/>
            <a:r>
              <a:rPr lang="ru-RU" dirty="0" smtClean="0"/>
              <a:t>Объектные и локальные сметные расчеты.</a:t>
            </a:r>
          </a:p>
          <a:p>
            <a:r>
              <a:rPr lang="ru-RU" dirty="0" smtClean="0"/>
              <a:t>При разработке проектной документации для системы связи автодорог на субподрядной основе (в составе комплексного объекта), субподрядной организацией составляются локальные сметные расчеты и объектный сметный расчет на систему связи. </a:t>
            </a:r>
          </a:p>
          <a:p>
            <a:r>
              <a:rPr lang="ru-RU" dirty="0" smtClean="0"/>
              <a:t>Сводный сметный расчет комплексного объекта строительства автодорог составляется Генеральным проектировщиком с включением в нее локальных и объектных сметных расчетов на систему связи.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сметной документации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случае, если система связи для обустройства автодорог разрабатывается как самостоятельный объект, сметная документация составляется в полном объеме: локальный, объектный и сводный сметные расчеты. Локальные сметные расчеты составляются по видам сооружений.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С</a:t>
            </a:r>
            <a:r>
              <a:rPr lang="ru-RU" b="1" dirty="0" smtClean="0"/>
              <a:t>окращения  и определения</a:t>
            </a:r>
            <a:endParaRPr lang="ru-RU" dirty="0" smtClean="0"/>
          </a:p>
          <a:p>
            <a:pPr lvl="0"/>
            <a:r>
              <a:rPr lang="ru-RU" dirty="0" smtClean="0"/>
              <a:t>приводятся сокращения, применяемые в данном разделе и определения к ним.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>Перечень мероприятий по гражданской обороне, мероприятий по предупреждению чрезвычайных ситуаций природного и техногенного характера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Перечень мероприятий по гражданской обороне, мероприятий по предупреждению чрезвычайных ситуаций природного и техногенного характера должен разрабатываться в соответствии с [16] «Инженерно-технические мероприятия гражданской обороны»</a:t>
            </a:r>
          </a:p>
          <a:p>
            <a:r>
              <a:rPr lang="ru-RU" dirty="0" smtClean="0"/>
              <a:t>При разработке проектной </a:t>
            </a:r>
            <a:r>
              <a:rPr lang="ru-RU" dirty="0" err="1" smtClean="0"/>
              <a:t>докуменации</a:t>
            </a:r>
            <a:r>
              <a:rPr lang="ru-RU" dirty="0" smtClean="0"/>
              <a:t> на строительство системы связи Раздел 10 «Перечень мероприятий по гражданской обороне, мероприятий по предупреждению чрезвычайных ситуаций природного и техногенного характера» должен содержать решения относительно системы связи и учитываться в общем Разделе 10, который выпускается Генеральной проектной организацией.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>Перечень мероприятий по гражданской обороне, мероприятий по предупреждению чрезвычайных ситуаций природного и техногенного характера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Содержание раздела 10 Перечень мероприятий по гражданской обороне, мероприятий по предупреждению чрезвычайных ситуаций природного и техногенного характера Генеральной проектной организации</a:t>
            </a:r>
          </a:p>
          <a:p>
            <a:pPr lvl="0"/>
            <a:r>
              <a:rPr lang="ru-RU" dirty="0" smtClean="0"/>
              <a:t>Титульный лист Генеральной проектной организации;</a:t>
            </a:r>
          </a:p>
          <a:p>
            <a:pPr lvl="0"/>
            <a:r>
              <a:rPr lang="ru-RU" dirty="0" smtClean="0"/>
              <a:t>Титульный лист субподрядной проектной организации;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>Перечень мероприятий по гражданской обороне, мероприятий по предупреждению чрезвычайных ситуаций природного и техногенного характера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Состав комплексной проектной документации (с учетом части Х «Система связи»);</a:t>
            </a:r>
          </a:p>
          <a:p>
            <a:pPr lvl="0"/>
            <a:r>
              <a:rPr lang="ru-RU" dirty="0" smtClean="0"/>
              <a:t>Состав проектной документации, выполняемой субподрядной проектной организацией;</a:t>
            </a:r>
          </a:p>
          <a:p>
            <a:pPr lvl="0"/>
            <a:r>
              <a:rPr lang="ru-RU" dirty="0" smtClean="0"/>
              <a:t>Пояснительная записка;</a:t>
            </a:r>
          </a:p>
          <a:p>
            <a:pPr lvl="0"/>
            <a:r>
              <a:rPr lang="ru-RU" dirty="0" smtClean="0"/>
              <a:t>Нормативная документация;</a:t>
            </a:r>
          </a:p>
          <a:p>
            <a:pPr lvl="0"/>
            <a:r>
              <a:rPr lang="ru-RU" dirty="0" smtClean="0"/>
              <a:t>Сокращения и определения.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/>
          </a:bodyPr>
          <a:lstStyle/>
          <a:p>
            <a:r>
              <a:rPr lang="ru-RU" b="1" dirty="0" smtClean="0"/>
              <a:t>Пояснительная записка</a:t>
            </a:r>
            <a:endParaRPr lang="ru-RU" sz="2400" dirty="0" smtClean="0"/>
          </a:p>
          <a:p>
            <a:r>
              <a:rPr lang="ru-RU" dirty="0" smtClean="0"/>
              <a:t>Пояснительная записка должна включать :</a:t>
            </a:r>
            <a:endParaRPr lang="ru-RU" sz="2400" dirty="0" smtClean="0"/>
          </a:p>
          <a:p>
            <a:pPr lvl="0"/>
            <a:r>
              <a:rPr lang="ru-RU" b="1" dirty="0" smtClean="0"/>
              <a:t> Введение</a:t>
            </a:r>
            <a:r>
              <a:rPr lang="ru-RU" dirty="0" smtClean="0"/>
              <a:t>:</a:t>
            </a:r>
            <a:endParaRPr lang="ru-RU" sz="2400" dirty="0" smtClean="0"/>
          </a:p>
          <a:p>
            <a:pPr lvl="0"/>
            <a:r>
              <a:rPr lang="ru-RU" dirty="0" smtClean="0"/>
              <a:t>Перечень оснований для разработки раздела;</a:t>
            </a:r>
            <a:endParaRPr lang="ru-RU" sz="2400" dirty="0" smtClean="0"/>
          </a:p>
          <a:p>
            <a:pPr lvl="0"/>
            <a:r>
              <a:rPr lang="ru-RU" dirty="0" smtClean="0"/>
              <a:t>Основные проектные решения.</a:t>
            </a:r>
            <a:endParaRPr lang="ru-RU" sz="2400" dirty="0" smtClean="0"/>
          </a:p>
          <a:p>
            <a:pPr lvl="0"/>
            <a:r>
              <a:rPr lang="ru-RU" b="1" dirty="0" smtClean="0"/>
              <a:t>Краткая характеристика объекта</a:t>
            </a:r>
            <a:endParaRPr lang="ru-RU" sz="2400" dirty="0" smtClean="0"/>
          </a:p>
          <a:p>
            <a:pPr lvl="0"/>
            <a:r>
              <a:rPr lang="ru-RU" dirty="0" smtClean="0"/>
              <a:t>Характеристика участка;</a:t>
            </a:r>
            <a:endParaRPr lang="ru-RU" sz="2400" dirty="0" smtClean="0"/>
          </a:p>
          <a:p>
            <a:pPr lvl="0"/>
            <a:r>
              <a:rPr lang="ru-RU" dirty="0" smtClean="0"/>
              <a:t>Кабельной канализации;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>Требования к Заданию на разработку проектной и рабочей документации  на строительство систем связи для платных автодорог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dirty="0" smtClean="0"/>
              <a:t>Неотъемлемой частью договора на разработку проектной документации на строительство и обустройство платных автодорог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», а также системы связи платных автодорог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 является Задание на проектирование</a:t>
            </a:r>
            <a:r>
              <a:rPr lang="ru-RU" dirty="0" smtClean="0"/>
              <a:t>.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Линейных сооружений;</a:t>
            </a:r>
            <a:endParaRPr lang="ru-RU" sz="2400" dirty="0" smtClean="0"/>
          </a:p>
          <a:p>
            <a:pPr lvl="0"/>
            <a:r>
              <a:rPr lang="ru-RU" dirty="0" smtClean="0"/>
              <a:t>Станционных сооружений;</a:t>
            </a:r>
            <a:endParaRPr lang="ru-RU" sz="2400" dirty="0" smtClean="0"/>
          </a:p>
          <a:p>
            <a:pPr lvl="0"/>
            <a:r>
              <a:rPr lang="ru-RU" dirty="0" smtClean="0"/>
              <a:t>Электротехнических сооружений;</a:t>
            </a:r>
            <a:endParaRPr lang="ru-RU" sz="2400" dirty="0" smtClean="0"/>
          </a:p>
          <a:p>
            <a:pPr lvl="0"/>
            <a:r>
              <a:rPr lang="ru-RU" dirty="0" smtClean="0"/>
              <a:t>Радиотехнических сооружений;</a:t>
            </a:r>
            <a:endParaRPr lang="ru-RU" sz="2400" dirty="0" smtClean="0"/>
          </a:p>
          <a:p>
            <a:pPr lvl="0"/>
            <a:r>
              <a:rPr lang="ru-RU" dirty="0" smtClean="0"/>
              <a:t>Помещений узлов связи.</a:t>
            </a:r>
            <a:endParaRPr lang="ru-RU" sz="2400" dirty="0" smtClean="0"/>
          </a:p>
          <a:p>
            <a:pPr lvl="0"/>
            <a:r>
              <a:rPr lang="ru-RU" b="1" dirty="0" smtClean="0"/>
              <a:t>Инженерно-технические мероприятия гражданской обороны</a:t>
            </a:r>
            <a:endParaRPr lang="ru-RU" sz="2400" dirty="0" smtClean="0"/>
          </a:p>
          <a:p>
            <a:pPr lvl="1"/>
            <a:r>
              <a:rPr lang="ru-RU" dirty="0" smtClean="0"/>
              <a:t>Общие сведения о мероприятиях по гражданской обороне сведения;</a:t>
            </a:r>
            <a:endParaRPr lang="ru-RU" sz="2000" dirty="0" smtClean="0"/>
          </a:p>
          <a:p>
            <a:pPr lvl="1"/>
            <a:r>
              <a:rPr lang="ru-RU" dirty="0" smtClean="0"/>
              <a:t>Общие сведения о мероприятиях по предупреждению чрезвычайных ситуаций природного и техногенного характера.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Проектные решения по инженерно-техническим  мероприятиям гражданской обороны</a:t>
            </a:r>
            <a:endParaRPr lang="ru-RU" sz="2400" dirty="0" smtClean="0"/>
          </a:p>
          <a:p>
            <a:pPr lvl="1"/>
            <a:r>
              <a:rPr lang="ru-RU" dirty="0" smtClean="0"/>
              <a:t>Обоснование категории объекта по ГО;</a:t>
            </a:r>
            <a:endParaRPr lang="ru-RU" sz="2000" dirty="0" smtClean="0"/>
          </a:p>
          <a:p>
            <a:pPr lvl="1"/>
            <a:r>
              <a:rPr lang="ru-RU" dirty="0" smtClean="0"/>
              <a:t>Определение границ зон возможной опасности;</a:t>
            </a:r>
            <a:endParaRPr lang="ru-RU" sz="2000" dirty="0" smtClean="0"/>
          </a:p>
          <a:p>
            <a:pPr lvl="1"/>
            <a:r>
              <a:rPr lang="ru-RU" dirty="0" smtClean="0"/>
              <a:t>Данные об огнестойкости зданий и помещений;</a:t>
            </a:r>
            <a:endParaRPr lang="ru-RU" sz="2000" dirty="0" smtClean="0"/>
          </a:p>
          <a:p>
            <a:pPr lvl="1"/>
            <a:r>
              <a:rPr lang="ru-RU" dirty="0" smtClean="0"/>
              <a:t>Сведения о прекращении или перемещении в другое место деятельности объекта в военное время;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/>
          </a:bodyPr>
          <a:lstStyle/>
          <a:p>
            <a:pPr lvl="1"/>
            <a:r>
              <a:rPr lang="ru-RU" dirty="0" smtClean="0"/>
              <a:t>Численность дежурного и линейного персонала в военное время;</a:t>
            </a:r>
            <a:endParaRPr lang="ru-RU" sz="2000" dirty="0" smtClean="0"/>
          </a:p>
          <a:p>
            <a:pPr lvl="1"/>
            <a:r>
              <a:rPr lang="ru-RU" dirty="0" smtClean="0"/>
              <a:t> Решения по объектовой системе оповещения и системе управления ГО;</a:t>
            </a:r>
            <a:endParaRPr lang="ru-RU" sz="2000" dirty="0" smtClean="0"/>
          </a:p>
          <a:p>
            <a:pPr lvl="1"/>
            <a:r>
              <a:rPr lang="ru-RU" dirty="0" smtClean="0"/>
              <a:t>Безаварийная остановка технологического процесса;</a:t>
            </a:r>
            <a:endParaRPr lang="ru-RU" sz="2000" dirty="0" smtClean="0"/>
          </a:p>
          <a:p>
            <a:pPr lvl="1"/>
            <a:r>
              <a:rPr lang="ru-RU" dirty="0" smtClean="0"/>
              <a:t>Решения по надежности электроснабжения </a:t>
            </a:r>
            <a:r>
              <a:rPr lang="ru-RU" dirty="0" err="1" smtClean="0"/>
              <a:t>неотключаемых</a:t>
            </a:r>
            <a:r>
              <a:rPr lang="ru-RU" dirty="0" smtClean="0"/>
              <a:t> потребителей;</a:t>
            </a:r>
            <a:endParaRPr lang="ru-RU" sz="2000" dirty="0" smtClean="0"/>
          </a:p>
          <a:p>
            <a:pPr lvl="1"/>
            <a:r>
              <a:rPr lang="ru-RU" dirty="0" smtClean="0"/>
              <a:t>Устойчивость работы источников водоснабжения м защита их от  радиоактивных и отравляющих веществ;</a:t>
            </a:r>
            <a:endParaRPr lang="ru-RU" sz="2000" dirty="0" smtClean="0"/>
          </a:p>
          <a:p>
            <a:pPr lvl="1"/>
            <a:r>
              <a:rPr lang="ru-RU" dirty="0" smtClean="0"/>
              <a:t>Светомаскировочные мероприятия;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/>
          </a:bodyPr>
          <a:lstStyle/>
          <a:p>
            <a:pPr lvl="1"/>
            <a:r>
              <a:rPr lang="ru-RU" dirty="0" smtClean="0"/>
              <a:t>Сведения  по строительству Защитных сооружений .</a:t>
            </a:r>
            <a:endParaRPr lang="ru-RU" sz="2000" dirty="0" smtClean="0"/>
          </a:p>
          <a:p>
            <a:pPr lvl="0"/>
            <a:r>
              <a:rPr lang="ru-RU" b="1" dirty="0" smtClean="0"/>
              <a:t> Инженерно-технические мероприятия по предупреждению чрезвычайных ситуаций техногенного и природного характера</a:t>
            </a:r>
            <a:endParaRPr lang="ru-RU" sz="2400" dirty="0" smtClean="0"/>
          </a:p>
          <a:p>
            <a:pPr lvl="2"/>
            <a:r>
              <a:rPr lang="ru-RU" sz="2400" dirty="0" smtClean="0"/>
              <a:t>Предупреждение чрезвычайных ситуаций, возникающих в результате возможных аварий на объекте строительства;</a:t>
            </a:r>
            <a:endParaRPr lang="ru-RU" sz="2000" dirty="0" smtClean="0"/>
          </a:p>
          <a:p>
            <a:pPr lvl="2"/>
            <a:r>
              <a:rPr lang="ru-RU" sz="2400" dirty="0" smtClean="0"/>
              <a:t>Перечень опасных производств и участков на объекте строительства;</a:t>
            </a:r>
            <a:endParaRPr lang="ru-RU" sz="2000" dirty="0" smtClean="0"/>
          </a:p>
          <a:p>
            <a:pPr lvl="2"/>
            <a:r>
              <a:rPr lang="ru-RU" sz="2400" dirty="0" smtClean="0"/>
              <a:t>Зоны действия основных поражающих факторов при авариях;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 fontScale="92500" lnSpcReduction="10000"/>
          </a:bodyPr>
          <a:lstStyle/>
          <a:p>
            <a:pPr lvl="2"/>
            <a:r>
              <a:rPr lang="ru-RU" sz="2400" dirty="0" smtClean="0"/>
              <a:t>Сведения о численности и размещении производственного персонала, который может оказаться в зоне действия поражающих факторов в случае аварии на объекте;</a:t>
            </a:r>
            <a:endParaRPr lang="ru-RU" sz="2000" dirty="0" smtClean="0"/>
          </a:p>
          <a:p>
            <a:pPr lvl="2"/>
            <a:r>
              <a:rPr lang="ru-RU" sz="2400" dirty="0" smtClean="0"/>
              <a:t>Сведения о численности и размещении  населения на прилегающей территории, которая может отказаться в зоне действия поражающих факторов в случае аварии на объекте;</a:t>
            </a:r>
            <a:endParaRPr lang="ru-RU" sz="2000" dirty="0" smtClean="0"/>
          </a:p>
          <a:p>
            <a:pPr lvl="2"/>
            <a:r>
              <a:rPr lang="ru-RU" sz="2400" dirty="0" smtClean="0"/>
              <a:t>Решение по исключению разгерметизации оборудования и предупреждению аварийных выбросов опасных веществ;</a:t>
            </a:r>
            <a:endParaRPr lang="ru-RU" sz="2000" dirty="0" smtClean="0"/>
          </a:p>
          <a:p>
            <a:pPr lvl="2"/>
            <a:r>
              <a:rPr lang="ru-RU" sz="2400" dirty="0" smtClean="0"/>
              <a:t>Сведения о наличии и характеристиках систем контроля радиационной,  химической обстановки, обнаружения взрывоопасных концентраций;</a:t>
            </a:r>
            <a:endParaRPr lang="ru-RU" sz="2000" dirty="0" smtClean="0"/>
          </a:p>
          <a:p>
            <a:pPr lvl="2"/>
            <a:r>
              <a:rPr lang="ru-RU" sz="2400" dirty="0" smtClean="0"/>
              <a:t>Решения, направленные на предупреждение развития аварий;</a:t>
            </a:r>
            <a:endParaRPr lang="ru-RU" sz="2000" dirty="0" smtClean="0"/>
          </a:p>
          <a:p>
            <a:pPr lvl="2"/>
            <a:r>
              <a:rPr lang="ru-RU" sz="2400" dirty="0" smtClean="0"/>
              <a:t>Решения по обеспечению взрывопожарной безопасности;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/>
          </a:bodyPr>
          <a:lstStyle/>
          <a:p>
            <a:pPr lvl="2"/>
            <a:r>
              <a:rPr lang="ru-RU" sz="2400" dirty="0" smtClean="0"/>
              <a:t> Сведения о наличии и характеристиках система автоматического регулирования, блокировок, сигнализаций, а также безаварийной остановки технологического процесса;</a:t>
            </a:r>
            <a:endParaRPr lang="ru-RU" sz="2000" dirty="0" smtClean="0"/>
          </a:p>
          <a:p>
            <a:pPr lvl="2"/>
            <a:r>
              <a:rPr lang="ru-RU" sz="2400" dirty="0" smtClean="0"/>
              <a:t> Решения по обеспечению противоаварийной устойчивости пунктов и систем управления;</a:t>
            </a:r>
            <a:endParaRPr lang="ru-RU" sz="2000" dirty="0" smtClean="0"/>
          </a:p>
          <a:p>
            <a:pPr lvl="2"/>
            <a:r>
              <a:rPr lang="ru-RU" sz="2400" dirty="0" smtClean="0"/>
              <a:t> Сведения о наличии, местах размещения и характеристиках основных и резервных источников жизнеобеспечения;</a:t>
            </a:r>
            <a:endParaRPr lang="ru-RU" sz="2000" dirty="0" smtClean="0"/>
          </a:p>
          <a:p>
            <a:pPr lvl="2"/>
            <a:r>
              <a:rPr lang="ru-RU" sz="2400" dirty="0" smtClean="0"/>
              <a:t> Сведения о наличии и размещении резервов материальных средств для ликвидации последствий аварий на проектируемом объекте;</a:t>
            </a:r>
            <a:endParaRPr lang="ru-RU" sz="2000" dirty="0" smtClean="0"/>
          </a:p>
          <a:p>
            <a:pPr lvl="2"/>
            <a:r>
              <a:rPr lang="ru-RU" sz="2400" dirty="0" smtClean="0"/>
              <a:t> Решение по предотвращению постороннего вмешательства в деятельности объекта;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 lnSpcReduction="10000"/>
          </a:bodyPr>
          <a:lstStyle/>
          <a:p>
            <a:pPr lvl="2"/>
            <a:r>
              <a:rPr lang="ru-RU" sz="2400" dirty="0" smtClean="0"/>
              <a:t> Описание и характеристика системы оповещения о ЧС;</a:t>
            </a:r>
            <a:endParaRPr lang="ru-RU" sz="2000" dirty="0" smtClean="0"/>
          </a:p>
          <a:p>
            <a:pPr lvl="2"/>
            <a:r>
              <a:rPr lang="ru-RU" sz="2400" dirty="0" smtClean="0"/>
              <a:t> Решение по обеспечению беспрепятственной эвакуации людей с территории объекта;</a:t>
            </a:r>
            <a:endParaRPr lang="ru-RU" sz="2000" dirty="0" smtClean="0"/>
          </a:p>
          <a:p>
            <a:pPr lvl="2"/>
            <a:r>
              <a:rPr lang="ru-RU" sz="2400" dirty="0" smtClean="0"/>
              <a:t> Решение по обеспечению беспрепятственного ввода и передвижения на проектируемом объекте сил и средств ликвидации последствий аварий;</a:t>
            </a:r>
            <a:endParaRPr lang="ru-RU" sz="2000" dirty="0" smtClean="0"/>
          </a:p>
          <a:p>
            <a:r>
              <a:rPr lang="ru-RU" dirty="0" smtClean="0"/>
              <a:t> </a:t>
            </a:r>
            <a:endParaRPr lang="ru-RU" sz="2400" dirty="0" smtClean="0"/>
          </a:p>
          <a:p>
            <a:pPr lvl="1"/>
            <a:r>
              <a:rPr lang="ru-RU" dirty="0" smtClean="0"/>
              <a:t>Предупреждение чрезвычайных ситуаций в результате аварий на рядом расположенных потенциально опасных объектах и транспортных коммуникациях;</a:t>
            </a:r>
            <a:endParaRPr lang="ru-RU" sz="2000" dirty="0" smtClean="0"/>
          </a:p>
          <a:p>
            <a:pPr lvl="2"/>
            <a:r>
              <a:rPr lang="ru-RU" sz="2400" dirty="0" smtClean="0"/>
              <a:t>Перечень потенциально опасных объектов и транспортных коммуникаций, аварии на которых могут стать причиной возникновения ЧС на объекте строительства;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 fontScale="92500"/>
          </a:bodyPr>
          <a:lstStyle/>
          <a:p>
            <a:pPr lvl="2"/>
            <a:r>
              <a:rPr lang="ru-RU" sz="2400" dirty="0" smtClean="0"/>
              <a:t>Размеры зон действия основных поражающих факторов при авариях на рядом расположенных потенциально опасных объектах и транспортных коммуникациях;</a:t>
            </a:r>
            <a:endParaRPr lang="ru-RU" sz="2000" dirty="0" smtClean="0"/>
          </a:p>
          <a:p>
            <a:pPr lvl="2"/>
            <a:r>
              <a:rPr lang="ru-RU" sz="2400" dirty="0" smtClean="0"/>
              <a:t>Сведения о численности и размещении людей на проектируемом объекте, которые могут оказаться в зоне ЧС, вызванной авариями за его пределами;</a:t>
            </a:r>
            <a:endParaRPr lang="ru-RU" sz="2000" dirty="0" smtClean="0"/>
          </a:p>
          <a:p>
            <a:pPr lvl="2"/>
            <a:r>
              <a:rPr lang="ru-RU" sz="2400" dirty="0" smtClean="0"/>
              <a:t>Решения по защите людей и территории объекта строительства от ЧС, вызванных авариями за его пределами;</a:t>
            </a:r>
            <a:endParaRPr lang="ru-RU" sz="2000" dirty="0" smtClean="0"/>
          </a:p>
          <a:p>
            <a:pPr lvl="1"/>
            <a:r>
              <a:rPr lang="ru-RU" dirty="0" smtClean="0"/>
              <a:t>Предупреждение чрезвычайных ситуаций, источниками которых являются опасные природные процессы;</a:t>
            </a:r>
            <a:endParaRPr lang="ru-RU" sz="2000" dirty="0" smtClean="0"/>
          </a:p>
          <a:p>
            <a:pPr lvl="2"/>
            <a:r>
              <a:rPr lang="ru-RU" sz="2400" dirty="0" smtClean="0"/>
              <a:t>Сведения о природно-климатических условиях в районе расположения объекта строительства;</a:t>
            </a:r>
            <a:endParaRPr lang="ru-RU" sz="2000" dirty="0" smtClean="0"/>
          </a:p>
          <a:p>
            <a:pPr lvl="2"/>
            <a:r>
              <a:rPr lang="ru-RU" sz="2400" dirty="0" smtClean="0"/>
              <a:t>Частота и интенсивность проявления опасных природных процессов;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/>
          </a:bodyPr>
          <a:lstStyle/>
          <a:p>
            <a:pPr lvl="2"/>
            <a:r>
              <a:rPr lang="ru-RU" sz="2400" dirty="0" smtClean="0"/>
              <a:t>Мероприятия по инженерной защите территорий предприятий, зданий и сооружений от опасных природных процессов.</a:t>
            </a:r>
            <a:endParaRPr lang="ru-RU" sz="2000" dirty="0" smtClean="0"/>
          </a:p>
          <a:p>
            <a:pPr lvl="2"/>
            <a:r>
              <a:rPr lang="ru-RU" sz="2400" dirty="0" smtClean="0"/>
              <a:t>Технические решения по защите людей и территории проектируемого объекта от ЧС, вызванных опасными природными процессами;</a:t>
            </a:r>
            <a:endParaRPr lang="ru-RU" sz="2000" dirty="0" smtClean="0"/>
          </a:p>
          <a:p>
            <a:r>
              <a:rPr lang="ru-RU" b="1" dirty="0" smtClean="0"/>
              <a:t>Нормативная  документация</a:t>
            </a:r>
            <a:endParaRPr lang="ru-RU" sz="2400" dirty="0" smtClean="0"/>
          </a:p>
          <a:p>
            <a:r>
              <a:rPr lang="ru-RU" b="1" dirty="0" smtClean="0"/>
              <a:t>Сокращения  и определения</a:t>
            </a:r>
            <a:endParaRPr lang="ru-RU" sz="2400" dirty="0" smtClean="0"/>
          </a:p>
          <a:p>
            <a:pPr lvl="0"/>
            <a:r>
              <a:rPr lang="ru-RU" dirty="0" smtClean="0"/>
              <a:t>приводятся сокращения, применяемые в данном разделе и определения к ним.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/>
              <a:t>Образцы типовых элементов рабочей документации</a:t>
            </a:r>
          </a:p>
          <a:p>
            <a:r>
              <a:rPr lang="ru-RU" dirty="0" smtClean="0"/>
              <a:t>Рабочая документация состоит из документов в текстовой форме, рабочих чертежей, спецификаций оборудования и изделий.</a:t>
            </a:r>
            <a:endParaRPr lang="ru-RU" sz="2400" dirty="0" smtClean="0"/>
          </a:p>
          <a:p>
            <a:r>
              <a:rPr lang="ru-RU" dirty="0" smtClean="0"/>
              <a:t>При ее разработке необходимо руководствоваться соответствующими стандартами СПДС.</a:t>
            </a:r>
            <a:endParaRPr lang="ru-RU" sz="2400" dirty="0" smtClean="0"/>
          </a:p>
          <a:p>
            <a:r>
              <a:rPr lang="ru-RU" dirty="0" smtClean="0"/>
              <a:t>В данном разделе представлены образцы рабочих чертежей рабочей документации системы связи для платных автодорог  в составе:</a:t>
            </a:r>
            <a:endParaRPr lang="ru-RU" sz="2400" dirty="0" smtClean="0"/>
          </a:p>
          <a:p>
            <a:pPr lvl="0"/>
            <a:r>
              <a:rPr lang="ru-RU" b="1" dirty="0" smtClean="0"/>
              <a:t>Линии связи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>Требования к Заданию на разработку проектной и рабочей документации  на строительство систем связи для платных автодорог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dirty="0" smtClean="0"/>
              <a:t>В </a:t>
            </a:r>
            <a:r>
              <a:rPr lang="ru-RU" dirty="0" smtClean="0"/>
              <a:t>зависимости от организации технологии проектирования Задание на проектирование систем связи может:</a:t>
            </a:r>
            <a:endParaRPr lang="ru-RU" sz="2000" dirty="0" smtClean="0"/>
          </a:p>
          <a:p>
            <a:pPr lvl="0"/>
            <a:r>
              <a:rPr lang="ru-RU" dirty="0" smtClean="0"/>
              <a:t>входить как Приложение в общее Техническое Задание на строительство или обустройство платных автодорог со ссылкой в общем Техническом Задании, что система связи разрабатывается по отдельному Заданию, являющемуся приложением к общему Техническому Заданию (см. Приложение А Форма задания Образец №1);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приложении «Д» представлены образцы рабочих чертежей:</a:t>
            </a:r>
            <a:endParaRPr lang="ru-RU" sz="2400" dirty="0" smtClean="0"/>
          </a:p>
          <a:p>
            <a:pPr lvl="0"/>
            <a:r>
              <a:rPr lang="ru-RU" dirty="0" smtClean="0"/>
              <a:t>Образец №1 План прокладки кабельной канализации;</a:t>
            </a:r>
            <a:endParaRPr lang="ru-RU" sz="2400" dirty="0" smtClean="0"/>
          </a:p>
          <a:p>
            <a:pPr lvl="0"/>
            <a:r>
              <a:rPr lang="ru-RU" dirty="0" smtClean="0"/>
              <a:t>Образец №2 Продольный профиль трассы автодороги на участке ПК Х – ПК ХХ;</a:t>
            </a:r>
            <a:endParaRPr lang="ru-RU" sz="2400" dirty="0" smtClean="0"/>
          </a:p>
          <a:p>
            <a:pPr lvl="0"/>
            <a:r>
              <a:rPr lang="ru-RU" dirty="0" smtClean="0"/>
              <a:t>Образец №3 Профиль перехода методом горизонтально-направленного бурения;</a:t>
            </a:r>
            <a:endParaRPr lang="ru-RU" sz="2400" dirty="0" smtClean="0"/>
          </a:p>
          <a:p>
            <a:pPr lvl="0"/>
            <a:r>
              <a:rPr lang="ru-RU" dirty="0" smtClean="0"/>
              <a:t>Образец №4 «План прокладки кабелей в кабельной канализации»;</a:t>
            </a:r>
            <a:endParaRPr lang="ru-RU" sz="2400" dirty="0" smtClean="0"/>
          </a:p>
          <a:p>
            <a:pPr lvl="0"/>
            <a:r>
              <a:rPr lang="ru-RU" dirty="0" smtClean="0"/>
              <a:t>Образец №5 «Схема </a:t>
            </a:r>
            <a:r>
              <a:rPr lang="ru-RU" dirty="0" err="1" smtClean="0"/>
              <a:t>разварки</a:t>
            </a:r>
            <a:r>
              <a:rPr lang="ru-RU" dirty="0" smtClean="0"/>
              <a:t> волокон в муфтах» 2 листа;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Образец №6 «Схема </a:t>
            </a:r>
            <a:r>
              <a:rPr lang="ru-RU" dirty="0" err="1" smtClean="0"/>
              <a:t>разварки</a:t>
            </a:r>
            <a:r>
              <a:rPr lang="ru-RU" dirty="0" smtClean="0"/>
              <a:t> волокон в муфтах к контейнеру связи».</a:t>
            </a:r>
            <a:endParaRPr lang="ru-RU" sz="2400" dirty="0" smtClean="0"/>
          </a:p>
          <a:p>
            <a:pPr lvl="0"/>
            <a:r>
              <a:rPr lang="ru-RU" b="1" dirty="0" smtClean="0"/>
              <a:t>Сети связи  </a:t>
            </a:r>
            <a:endParaRPr lang="ru-RU" sz="2400" dirty="0" smtClean="0"/>
          </a:p>
          <a:p>
            <a:r>
              <a:rPr lang="ru-RU" dirty="0" smtClean="0"/>
              <a:t>В приложении «Е» представлены образцы рабочих чертежей:</a:t>
            </a:r>
            <a:endParaRPr lang="ru-RU" sz="2400" dirty="0" smtClean="0"/>
          </a:p>
          <a:p>
            <a:pPr lvl="1"/>
            <a:r>
              <a:rPr lang="ru-RU" dirty="0" smtClean="0"/>
              <a:t>На ПВП и ЦУДД</a:t>
            </a:r>
            <a:endParaRPr lang="ru-RU" sz="2000" dirty="0" smtClean="0"/>
          </a:p>
          <a:p>
            <a:pPr lvl="0"/>
            <a:r>
              <a:rPr lang="ru-RU" dirty="0" smtClean="0"/>
              <a:t>Образец №1 «</a:t>
            </a:r>
            <a:r>
              <a:rPr lang="ru-RU" dirty="0" err="1" smtClean="0"/>
              <a:t>Cхема</a:t>
            </a:r>
            <a:r>
              <a:rPr lang="ru-RU" dirty="0" smtClean="0"/>
              <a:t> организации связи ПВП2/ЦУДД»;</a:t>
            </a:r>
            <a:endParaRPr lang="ru-RU" sz="2400" dirty="0" smtClean="0"/>
          </a:p>
          <a:p>
            <a:pPr lvl="0"/>
            <a:r>
              <a:rPr lang="ru-RU" dirty="0" smtClean="0"/>
              <a:t>Образец №2 «</a:t>
            </a:r>
            <a:r>
              <a:rPr lang="ru-RU" dirty="0" err="1" smtClean="0"/>
              <a:t>Cхема</a:t>
            </a:r>
            <a:r>
              <a:rPr lang="ru-RU" dirty="0" smtClean="0"/>
              <a:t> кабельных соединений на ПВП2/ЦУДД»;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Образец №3 «План расположения оборудования на ПВП2/ЦУДД»;</a:t>
            </a:r>
            <a:endParaRPr lang="ru-RU" sz="2400" dirty="0" smtClean="0"/>
          </a:p>
          <a:p>
            <a:pPr lvl="0"/>
            <a:r>
              <a:rPr lang="ru-RU" dirty="0" smtClean="0"/>
              <a:t>Образец №4 «Структурированная кабельная сеть в здании ПВП2/ЦУДД»;</a:t>
            </a:r>
            <a:endParaRPr lang="ru-RU" sz="2400" dirty="0" smtClean="0"/>
          </a:p>
          <a:p>
            <a:pPr lvl="0"/>
            <a:r>
              <a:rPr lang="ru-RU" dirty="0" smtClean="0"/>
              <a:t>Образец №5 «Таблица соответствия портов оборудования и СКС на ПВП2/ЦУДД- портам на </a:t>
            </a:r>
            <a:r>
              <a:rPr lang="ru-RU" dirty="0" err="1" smtClean="0"/>
              <a:t>патч-панелях</a:t>
            </a:r>
            <a:r>
              <a:rPr lang="ru-RU" dirty="0" smtClean="0"/>
              <a:t> А,В»;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Образец №6 «Таблица соответствия портов оборудования и СКС на ПВП2/ЦУДД- портам на </a:t>
            </a:r>
            <a:r>
              <a:rPr lang="ru-RU" dirty="0" err="1" smtClean="0"/>
              <a:t>патч-панелях</a:t>
            </a:r>
            <a:r>
              <a:rPr lang="ru-RU" dirty="0" smtClean="0"/>
              <a:t> А,В»;</a:t>
            </a:r>
            <a:endParaRPr lang="ru-RU" sz="2400" dirty="0" smtClean="0"/>
          </a:p>
          <a:p>
            <a:pPr lvl="0"/>
            <a:r>
              <a:rPr lang="ru-RU" dirty="0" smtClean="0"/>
              <a:t>Образец №7 «Схема размещения кроссовых блоков в ODF на КВП ШКОС ПВП2/ЦУДД»;</a:t>
            </a:r>
            <a:endParaRPr lang="ru-RU" sz="2400" dirty="0" smtClean="0"/>
          </a:p>
          <a:p>
            <a:pPr lvl="0"/>
            <a:r>
              <a:rPr lang="ru-RU" dirty="0" smtClean="0"/>
              <a:t>Образец №8 «</a:t>
            </a:r>
            <a:r>
              <a:rPr lang="ru-RU" dirty="0" err="1" smtClean="0"/>
              <a:t>Cхема</a:t>
            </a:r>
            <a:r>
              <a:rPr lang="ru-RU" dirty="0" smtClean="0"/>
              <a:t> размещения оборудования в 19" шкафах на ПВП2/ЦУДД»;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ru-RU" dirty="0" smtClean="0"/>
              <a:t>В кабинах ПВП</a:t>
            </a:r>
            <a:endParaRPr lang="ru-RU" sz="2000" dirty="0" smtClean="0"/>
          </a:p>
          <a:p>
            <a:pPr lvl="0"/>
            <a:r>
              <a:rPr lang="ru-RU" dirty="0" smtClean="0"/>
              <a:t>Образец №9 «</a:t>
            </a:r>
            <a:r>
              <a:rPr lang="ru-RU" dirty="0" err="1" smtClean="0"/>
              <a:t>Cхема</a:t>
            </a:r>
            <a:r>
              <a:rPr lang="ru-RU" dirty="0" smtClean="0"/>
              <a:t> организации связи в кабине ПВП»;</a:t>
            </a:r>
            <a:endParaRPr lang="ru-RU" sz="2400" dirty="0" smtClean="0"/>
          </a:p>
          <a:p>
            <a:pPr lvl="0"/>
            <a:r>
              <a:rPr lang="ru-RU" dirty="0" smtClean="0"/>
              <a:t>Образец №10 «План расположения оборудования в кабине ПВП»;</a:t>
            </a:r>
            <a:endParaRPr lang="ru-RU" sz="2400" dirty="0" smtClean="0"/>
          </a:p>
          <a:p>
            <a:pPr lvl="0"/>
            <a:r>
              <a:rPr lang="ru-RU" dirty="0" smtClean="0"/>
              <a:t>Образец №11«</a:t>
            </a:r>
            <a:r>
              <a:rPr lang="ru-RU" dirty="0" err="1" smtClean="0"/>
              <a:t>Cхема</a:t>
            </a:r>
            <a:r>
              <a:rPr lang="ru-RU" dirty="0" smtClean="0"/>
              <a:t> кабельных соединений в кабине ПВП»;</a:t>
            </a:r>
            <a:endParaRPr lang="ru-RU" sz="2400" dirty="0" smtClean="0"/>
          </a:p>
          <a:p>
            <a:pPr lvl="0"/>
            <a:r>
              <a:rPr lang="ru-RU" dirty="0" smtClean="0"/>
              <a:t>Образец №12 «</a:t>
            </a:r>
            <a:r>
              <a:rPr lang="ru-RU" dirty="0" err="1" smtClean="0"/>
              <a:t>Cхема</a:t>
            </a:r>
            <a:r>
              <a:rPr lang="ru-RU" dirty="0" smtClean="0"/>
              <a:t> размещения оборудования в кабине ПВП»;</a:t>
            </a:r>
            <a:endParaRPr lang="ru-RU" sz="2400" dirty="0" smtClean="0"/>
          </a:p>
          <a:p>
            <a:pPr lvl="0"/>
            <a:r>
              <a:rPr lang="ru-RU" dirty="0" smtClean="0"/>
              <a:t>Образец №13 Схема подключения кабелей к ODF в кабине ПВП»;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ru-RU" dirty="0" smtClean="0"/>
              <a:t>В НРП</a:t>
            </a:r>
            <a:endParaRPr lang="ru-RU" sz="2000" dirty="0" smtClean="0"/>
          </a:p>
          <a:p>
            <a:pPr lvl="0"/>
            <a:r>
              <a:rPr lang="ru-RU" dirty="0" smtClean="0"/>
              <a:t>Образец №14 «</a:t>
            </a:r>
            <a:r>
              <a:rPr lang="ru-RU" dirty="0" err="1" smtClean="0"/>
              <a:t>Cхема</a:t>
            </a:r>
            <a:r>
              <a:rPr lang="ru-RU" dirty="0" smtClean="0"/>
              <a:t> организации связи в контейнере НРП»;</a:t>
            </a:r>
            <a:endParaRPr lang="ru-RU" sz="2400" dirty="0" smtClean="0"/>
          </a:p>
          <a:p>
            <a:pPr lvl="0"/>
            <a:r>
              <a:rPr lang="ru-RU" dirty="0" smtClean="0"/>
              <a:t>Образец №15 «План расположения оборудования в контейнере НРП»</a:t>
            </a:r>
            <a:endParaRPr lang="ru-RU" sz="2400" dirty="0" smtClean="0"/>
          </a:p>
          <a:p>
            <a:pPr lvl="0"/>
            <a:r>
              <a:rPr lang="ru-RU" dirty="0" smtClean="0"/>
              <a:t>Образец №16 «</a:t>
            </a:r>
            <a:r>
              <a:rPr lang="ru-RU" dirty="0" err="1" smtClean="0"/>
              <a:t>Cхема</a:t>
            </a:r>
            <a:r>
              <a:rPr lang="ru-RU" dirty="0" smtClean="0"/>
              <a:t> кабельных соединений в контейнере НРП»</a:t>
            </a:r>
            <a:endParaRPr lang="ru-RU" sz="2400" dirty="0" smtClean="0"/>
          </a:p>
          <a:p>
            <a:pPr lvl="0"/>
            <a:r>
              <a:rPr lang="ru-RU" dirty="0" smtClean="0"/>
              <a:t>Образец №17 «</a:t>
            </a:r>
            <a:r>
              <a:rPr lang="ru-RU" dirty="0" err="1" smtClean="0"/>
              <a:t>Cхема</a:t>
            </a:r>
            <a:r>
              <a:rPr lang="ru-RU" dirty="0" smtClean="0"/>
              <a:t> размещения оборудования в 19" шкафу в контейнере НРП»;</a:t>
            </a:r>
            <a:endParaRPr lang="ru-RU" sz="2400" dirty="0" smtClean="0"/>
          </a:p>
          <a:p>
            <a:pPr lvl="0"/>
            <a:r>
              <a:rPr lang="ru-RU" dirty="0" smtClean="0"/>
              <a:t>Образец №18 «Схема размещения кроссовых блоков в ODF на КВП ШКОС в контейнере НРП»;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dirty="0" smtClean="0"/>
              <a:t>В ДКШ</a:t>
            </a:r>
            <a:endParaRPr lang="ru-RU" sz="2000" dirty="0" smtClean="0"/>
          </a:p>
          <a:p>
            <a:pPr lvl="0"/>
            <a:r>
              <a:rPr lang="ru-RU" dirty="0" smtClean="0"/>
              <a:t>Образец №19 «</a:t>
            </a:r>
            <a:r>
              <a:rPr lang="ru-RU" dirty="0" err="1" smtClean="0"/>
              <a:t>Cхема</a:t>
            </a:r>
            <a:r>
              <a:rPr lang="ru-RU" dirty="0" smtClean="0"/>
              <a:t> организации связи в ДКШ»;</a:t>
            </a:r>
            <a:endParaRPr lang="ru-RU" sz="2400" dirty="0" smtClean="0"/>
          </a:p>
          <a:p>
            <a:pPr lvl="0"/>
            <a:r>
              <a:rPr lang="ru-RU" dirty="0" smtClean="0"/>
              <a:t>Образец №20 «</a:t>
            </a:r>
            <a:r>
              <a:rPr lang="ru-RU" dirty="0" err="1" smtClean="0"/>
              <a:t>Cхема</a:t>
            </a:r>
            <a:r>
              <a:rPr lang="ru-RU" dirty="0" smtClean="0"/>
              <a:t> кабельных соединений в ДКШ»;</a:t>
            </a:r>
            <a:endParaRPr lang="ru-RU" sz="2400" dirty="0" smtClean="0"/>
          </a:p>
          <a:p>
            <a:pPr lvl="0"/>
            <a:r>
              <a:rPr lang="ru-RU" dirty="0" smtClean="0"/>
              <a:t>Образец №21 «</a:t>
            </a:r>
            <a:r>
              <a:rPr lang="ru-RU" dirty="0" err="1" smtClean="0"/>
              <a:t>Cхема</a:t>
            </a:r>
            <a:r>
              <a:rPr lang="ru-RU" dirty="0" smtClean="0"/>
              <a:t> размещения оборудования в ДКШ»;</a:t>
            </a:r>
            <a:endParaRPr lang="ru-RU" sz="2400" dirty="0" smtClean="0"/>
          </a:p>
          <a:p>
            <a:pPr lvl="0"/>
            <a:r>
              <a:rPr lang="ru-RU" dirty="0" smtClean="0"/>
              <a:t>Образец №22 «Схема подключения кабелей к ODF в ДКШ»;</a:t>
            </a:r>
            <a:endParaRPr lang="ru-RU" sz="2400" dirty="0" smtClean="0"/>
          </a:p>
          <a:p>
            <a:pPr lvl="1"/>
            <a:r>
              <a:rPr lang="ru-RU" dirty="0" smtClean="0"/>
              <a:t>В контейнерах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Образец №23 «</a:t>
            </a:r>
            <a:r>
              <a:rPr lang="ru-RU" dirty="0" err="1" smtClean="0"/>
              <a:t>Cхема</a:t>
            </a:r>
            <a:r>
              <a:rPr lang="ru-RU" dirty="0" smtClean="0"/>
              <a:t> организации связи в контейнере радиосвязи»;</a:t>
            </a:r>
            <a:endParaRPr lang="ru-RU" sz="2400" dirty="0" smtClean="0"/>
          </a:p>
          <a:p>
            <a:pPr lvl="0"/>
            <a:r>
              <a:rPr lang="ru-RU" dirty="0" smtClean="0"/>
              <a:t>Образец №24 «План расположения оборудования в контейнере радиосвязи»;</a:t>
            </a:r>
            <a:endParaRPr lang="ru-RU" sz="2400" dirty="0" smtClean="0"/>
          </a:p>
          <a:p>
            <a:pPr lvl="0"/>
            <a:r>
              <a:rPr lang="ru-RU" dirty="0" smtClean="0"/>
              <a:t>Образец №25 «</a:t>
            </a:r>
            <a:r>
              <a:rPr lang="ru-RU" dirty="0" err="1" smtClean="0"/>
              <a:t>Cхема</a:t>
            </a:r>
            <a:r>
              <a:rPr lang="ru-RU" dirty="0" smtClean="0"/>
              <a:t> кабельных соединений в контейнере радиосвязи»;</a:t>
            </a:r>
            <a:endParaRPr lang="ru-RU" sz="2400" dirty="0" smtClean="0"/>
          </a:p>
          <a:p>
            <a:pPr lvl="0"/>
            <a:r>
              <a:rPr lang="ru-RU" dirty="0" smtClean="0"/>
              <a:t>Образец №26 «</a:t>
            </a:r>
            <a:r>
              <a:rPr lang="ru-RU" dirty="0" err="1" smtClean="0"/>
              <a:t>Cхема</a:t>
            </a:r>
            <a:r>
              <a:rPr lang="ru-RU" dirty="0" smtClean="0"/>
              <a:t> размещения оборудования в 19" шкафу в контейнере радиосвязи»;</a:t>
            </a:r>
            <a:endParaRPr lang="ru-RU" sz="2400" dirty="0" smtClean="0"/>
          </a:p>
          <a:p>
            <a:pPr lvl="0"/>
            <a:r>
              <a:rPr lang="ru-RU" dirty="0" smtClean="0"/>
              <a:t>Образец №27 «Схема подключения кабелей к ODF в контейнере радиосвязи».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16664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>Требования к Заданию на разработку проектной и рабочей документации  на строительство систем связи для платных автодорог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быть отдельным Заданием субподрядчику, занимающемуся проектированием систем связи для строительства или обустройства платных автодорог, разработанным Генеральной проектной организацией и с отметкой в общем Техническом Задании, что система связи разрабатывается на субподряде (см. Приложение А  Форма задания Образец №2);</a:t>
            </a:r>
          </a:p>
          <a:p>
            <a:pPr lvl="0"/>
            <a:r>
              <a:rPr lang="ru-RU" dirty="0" smtClean="0"/>
              <a:t>быть отдельным Заданием при разработке проектной документации Генеральной проектной организацией на систему связи как отдельный объект для платных автодорог при модернизации, или дооборудовании, или реконструкции системы связи (см. Приложение А Форма задания Образец №3).</a:t>
            </a:r>
          </a:p>
          <a:p>
            <a:pPr lvl="1"/>
            <a:r>
              <a:rPr lang="ru-RU" dirty="0" smtClean="0"/>
              <a:t>Включение в Задания проектирование сетей радиосвязи должно быть обосновано </a:t>
            </a:r>
            <a:r>
              <a:rPr lang="ru-RU" dirty="0" err="1" smtClean="0"/>
              <a:t>технико</a:t>
            </a:r>
            <a:r>
              <a:rPr lang="ru-RU" dirty="0" smtClean="0"/>
              <a:t>–экономической целесообразностью.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dirty="0" smtClean="0"/>
              <a:t>Требования к разработке состава проектной и рабочей документации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dirty="0" smtClean="0"/>
              <a:t>Полный комплект документации выдается заказчику в соответствии с составом проектной и рабочей документации;</a:t>
            </a:r>
            <a:endParaRPr lang="ru-RU" sz="2000" dirty="0" smtClean="0"/>
          </a:p>
          <a:p>
            <a:pPr lvl="1">
              <a:buNone/>
            </a:pPr>
            <a:endParaRPr lang="ru-RU" sz="2000" dirty="0" smtClean="0"/>
          </a:p>
          <a:p>
            <a:pPr lvl="1"/>
            <a:r>
              <a:rPr lang="ru-RU" dirty="0" smtClean="0"/>
              <a:t>Составы проектной и рабочей документации, разрабатываемые в соответствии с договором субподрядных работ, согласовывается с Генеральной проектной организацией;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dirty="0" smtClean="0"/>
              <a:t>Требования к разработке состава проектной и рабочей документации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dirty="0" smtClean="0"/>
              <a:t>Полный состав по всем разделам формирует ГИП на основании предложений, выдаваемых в его адрес конкретными исполнителями разделов;</a:t>
            </a:r>
            <a:endParaRPr lang="ru-RU" sz="2000" dirty="0" smtClean="0"/>
          </a:p>
          <a:p>
            <a:pPr lvl="1"/>
            <a:r>
              <a:rPr lang="ru-RU" dirty="0" smtClean="0"/>
              <a:t>В графе «Примечание» состава, разрабатываемого Генеральной проектной организацией против томов проектной или рабочей документации, разрабатываемой субподрядной организацией, следует указывать наименование субподрядной организации;</a:t>
            </a:r>
            <a:endParaRPr lang="ru-RU" sz="2000" dirty="0" smtClean="0"/>
          </a:p>
          <a:p>
            <a:pPr lvl="1"/>
            <a:r>
              <a:rPr lang="ru-RU" dirty="0" smtClean="0"/>
              <a:t>Если материалы проекта заказчику не предоставляются, то на листе состава в графе «Примечание» следует ставить пометку «заказчику не выдаётся»;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dirty="0" smtClean="0"/>
              <a:t>Требования к разработке состава проектной и рабочей документации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ru-RU" dirty="0" smtClean="0"/>
              <a:t>В графе «Примечание» состава против соответствующей книги с небольшим количеством чертежей или объединением разделов делается пометка «Комплектуется в Т…, Кн…»;</a:t>
            </a:r>
            <a:endParaRPr lang="ru-RU" sz="2000" dirty="0" smtClean="0"/>
          </a:p>
          <a:p>
            <a:pPr lvl="1"/>
            <a:r>
              <a:rPr lang="ru-RU" dirty="0" smtClean="0"/>
              <a:t>Если раздел (подраздел), соответствующий Положению о составе разделов проектной документации и требования к их содержанию не может или не должен быть включен в состав проектной документации, необходимо сохранить в составе проектной документации наименование и нумерацию разделов и сделать запись в «Примечании»: «Не выполняется (см. ПЗ)». При этом, в разделе «Пояснительная записка» необходимо изложить причину отсутствия разработки решений по данному разделу;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связи автодорог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 smtClean="0"/>
              <a:t>Эта система состоящая из  кабельной канализации и ВОЛС с каналообразующим оборудованием. На  ее базе работают  следующие сети связи:</a:t>
            </a:r>
            <a:endParaRPr lang="ru-RU" sz="2000" dirty="0" smtClean="0"/>
          </a:p>
          <a:p>
            <a:pPr lvl="0"/>
            <a:r>
              <a:rPr lang="ru-RU" dirty="0" smtClean="0"/>
              <a:t>транспортная сеть связи;</a:t>
            </a:r>
          </a:p>
          <a:p>
            <a:pPr lvl="0"/>
            <a:r>
              <a:rPr lang="ru-RU" dirty="0" smtClean="0"/>
              <a:t>телефонная сеть связи;</a:t>
            </a:r>
          </a:p>
          <a:p>
            <a:pPr lvl="0"/>
            <a:r>
              <a:rPr lang="ru-RU" dirty="0" smtClean="0"/>
              <a:t>сеть оперативной радиосвязи;</a:t>
            </a:r>
          </a:p>
          <a:p>
            <a:pPr lvl="0"/>
            <a:r>
              <a:rPr lang="ru-RU" dirty="0" smtClean="0"/>
              <a:t>сеть широкополосного радиодоступа;</a:t>
            </a:r>
          </a:p>
          <a:p>
            <a:pPr lvl="0"/>
            <a:r>
              <a:rPr lang="ru-RU" dirty="0" smtClean="0"/>
              <a:t>сеть радиовещания и оповещения.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dirty="0" smtClean="0"/>
              <a:t>Требования к разработке состава проектной и рабочей документации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dirty="0" smtClean="0"/>
              <a:t>Состав проектной документации для линейных объектов связи  состоит из следующих разделов, характеризующих и оценивающих основные проектные решения, каждому разделу соответствует шифр согласно приложения[4]:</a:t>
            </a:r>
            <a:endParaRPr lang="ru-RU" sz="2000" dirty="0" smtClean="0"/>
          </a:p>
          <a:p>
            <a:pPr lvl="0"/>
            <a:r>
              <a:rPr lang="ru-RU" dirty="0" smtClean="0"/>
              <a:t>Раздел 1. Пояснительная записка,     шифр  ПЗ;</a:t>
            </a:r>
          </a:p>
          <a:p>
            <a:pPr lvl="0"/>
            <a:r>
              <a:rPr lang="ru-RU" dirty="0" smtClean="0"/>
              <a:t>Раздел 2. Проект полосы отвода,      шифр  ППО;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dirty="0" smtClean="0"/>
              <a:t>Требования к разработке состава проектной и рабочей документации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Раздел 3. Технологические и конструктивные решения линейного объекта. Искусственные сооружения,     шифр  ТКР;</a:t>
            </a:r>
          </a:p>
          <a:p>
            <a:pPr lvl="0"/>
            <a:r>
              <a:rPr lang="ru-RU" dirty="0" smtClean="0"/>
              <a:t>Раздел 4. Здания, строения и сооружения, входящие в инфраструктуру линейного объекта,       шифр  ИЛО;</a:t>
            </a:r>
          </a:p>
          <a:p>
            <a:pPr lvl="0"/>
            <a:r>
              <a:rPr lang="ru-RU" dirty="0" smtClean="0"/>
              <a:t>Раздел 5. Проект организации строительства,      шифр   ПОС;</a:t>
            </a:r>
          </a:p>
          <a:p>
            <a:pPr lvl="0"/>
            <a:r>
              <a:rPr lang="ru-RU" dirty="0" smtClean="0"/>
              <a:t>Раздел 6. Проект организации работ по сносу (демонтажу) линейного объекта,      шифр  ПОД;</a:t>
            </a:r>
          </a:p>
          <a:p>
            <a:pPr lvl="0"/>
            <a:r>
              <a:rPr lang="ru-RU" dirty="0" smtClean="0"/>
              <a:t>Раздел 7. Мероприятия по охране окружающей среды,    шифр  ООС;</a:t>
            </a:r>
          </a:p>
          <a:p>
            <a:pPr lvl="0"/>
            <a:r>
              <a:rPr lang="ru-RU" dirty="0" smtClean="0"/>
              <a:t>Раздел 8. Мероприятия по обеспечению пожарной безопасности,   шифр   ПБ;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dirty="0" smtClean="0"/>
              <a:t>Требования к разработке состава проектной и рабочей документации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Раздел  9. Смета на строительство объекта,    шифр  СМ;</a:t>
            </a:r>
          </a:p>
          <a:p>
            <a:pPr lvl="0"/>
            <a:r>
              <a:rPr lang="ru-RU" dirty="0" smtClean="0"/>
              <a:t>Раздел 10. Иная документация в случаях, предусмотренных Федеральными законами;</a:t>
            </a:r>
          </a:p>
          <a:p>
            <a:r>
              <a:rPr lang="ru-RU" dirty="0" smtClean="0"/>
              <a:t>В разделе 10 могут разрабатываться:</a:t>
            </a:r>
          </a:p>
          <a:p>
            <a:pPr lvl="0"/>
            <a:r>
              <a:rPr lang="ru-RU" dirty="0" smtClean="0"/>
              <a:t>Перечень мероприятий по гражданской обороне, мероприятий по предупреждению чрезвычайных ситуаций природного и техногенного характера, шифр ГОЧС;</a:t>
            </a:r>
          </a:p>
          <a:p>
            <a:pPr lvl="0"/>
            <a:r>
              <a:rPr lang="ru-RU" dirty="0" smtClean="0"/>
              <a:t>Материалы изысканий по сооружениям, шифр МИ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Требования к разработке состава проектной и рабочей документации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 smtClean="0"/>
              <a:t>Состав  проектной документации на систему связи зависит от варианта технологии  разработки комплекса документации на строительство платных автодорог: </a:t>
            </a:r>
            <a:endParaRPr lang="ru-RU" sz="2000" dirty="0" smtClean="0"/>
          </a:p>
          <a:p>
            <a:pPr lvl="0"/>
            <a:r>
              <a:rPr lang="ru-RU" dirty="0" smtClean="0"/>
              <a:t>В случае, когда он является частью состава общего комплекса проектной документации на строительство или обустройство платных автомобильных дорог, то </a:t>
            </a:r>
            <a:r>
              <a:rPr lang="ru-RU" dirty="0" err="1" smtClean="0"/>
              <a:t>ГИПу</a:t>
            </a:r>
            <a:r>
              <a:rPr lang="ru-RU" dirty="0" smtClean="0"/>
              <a:t> Генеральной проектной организации необходимо внести в общий состав пункты, прописанные в образце № 1;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Требования к разработке состава проектной и рабочей документации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075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Номер тома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Обозначения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Примечание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Раздел 3. Технологические и конструктивные решения линейного объекта.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Искусственные сооружения.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Часть Х. Система связи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ХХХХХ-ХХ-ТРК Х.1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Книга 1. Линии связи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ХХХХХ-ХХ-ТРК Х.2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Книга 2. Сети связи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Требования к разработке состава проектной и рабочей документации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В случае, когда система связи является частью общего комплекса проектной документации на строительство платных автомобильных, но с разработкой на основе субподряда, состав на исполнение субподрядных работ должен соответствовать Приложению Б  Форма состава документации Образец №2;</a:t>
            </a:r>
          </a:p>
          <a:p>
            <a:pPr lvl="0"/>
            <a:r>
              <a:rPr lang="ru-RU" dirty="0" smtClean="0"/>
              <a:t>В отдельных случаях (при модернизации, дооборудовании, реконструкции и др.) систему связи для платных автодорог необходимо разрабатывать, как самостоятельный линейный объект. Состав проектной документации на вышеуказанный объект представлен в Приложении Б  Форма состава документации Образец №3;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Требования к разработке состава проектной и рабочей документации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ru-RU" dirty="0" smtClean="0"/>
              <a:t>Состав, наименование разделов и содержание рабочей документации согласовывается с  заказчиком в зависимости от степени детализации решений, содержащихся в проектной документации. В общем случае, рабочая документация состоит из следующих томов:</a:t>
            </a:r>
            <a:endParaRPr lang="ru-RU" sz="2000" dirty="0" smtClean="0"/>
          </a:p>
          <a:p>
            <a:r>
              <a:rPr lang="ru-RU" dirty="0" smtClean="0"/>
              <a:t>Том 1.1. Состав рабочей документации</a:t>
            </a:r>
            <a:endParaRPr lang="ru-RU" sz="2400" dirty="0" smtClean="0"/>
          </a:p>
          <a:p>
            <a:r>
              <a:rPr lang="ru-RU" dirty="0" smtClean="0"/>
              <a:t>Том 1.2. Исходная и разрешительная документация</a:t>
            </a:r>
            <a:endParaRPr lang="ru-RU" sz="2400" dirty="0" smtClean="0"/>
          </a:p>
          <a:p>
            <a:r>
              <a:rPr lang="ru-RU" dirty="0" smtClean="0"/>
              <a:t>Том 2. Рабочие чертежи на каждую площадку(при необходимости на отдельные виды сооружений)</a:t>
            </a:r>
            <a:endParaRPr lang="ru-RU" sz="2400" dirty="0" smtClean="0"/>
          </a:p>
          <a:p>
            <a:r>
              <a:rPr lang="ru-RU" dirty="0" smtClean="0"/>
              <a:t>Том 3. Сметная документация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Требования к разработке состава проектной и рабочей документации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Том 4. Сборник спецификаций</a:t>
            </a:r>
            <a:endParaRPr lang="ru-RU" sz="2400" dirty="0" smtClean="0"/>
          </a:p>
          <a:p>
            <a:r>
              <a:rPr lang="ru-RU" dirty="0" smtClean="0"/>
              <a:t>Том 5. Материалы изысканий по сооружениям</a:t>
            </a:r>
            <a:endParaRPr lang="ru-RU" sz="2400" dirty="0" smtClean="0"/>
          </a:p>
          <a:p>
            <a:pPr lvl="1"/>
            <a:r>
              <a:rPr lang="ru-RU" dirty="0" smtClean="0"/>
              <a:t>Состав  рабочей документации на систему связи зависит от варианта технологии  разработки комплекса документации на строительство платных автодорог: </a:t>
            </a:r>
            <a:endParaRPr lang="ru-RU" sz="2000" dirty="0" smtClean="0"/>
          </a:p>
          <a:p>
            <a:pPr lvl="0"/>
            <a:r>
              <a:rPr lang="ru-RU" dirty="0" smtClean="0"/>
              <a:t>Состав рабочей документации, когда система связи является частью общего комплекса рабочей документации на строительство платных автомобильных дорог, но с разработкой на основе субподряда  представлен в Приложении Б  Форма состава документации Образец №4;</a:t>
            </a:r>
          </a:p>
          <a:p>
            <a:pPr lvl="0"/>
            <a:r>
              <a:rPr lang="ru-RU" dirty="0" smtClean="0"/>
              <a:t>Состав рабочей документации, когда рабочая документация система связи разрабатывается, как самостоятельный объект, представлен в Приложении Б Форма состава документации Образец №4;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dirty="0" smtClean="0"/>
              <a:t>Требования к оформлению проектной и рабочей документации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b="1" dirty="0" smtClean="0"/>
              <a:t>Обозначение документации </a:t>
            </a:r>
            <a:endParaRPr lang="ru-RU" sz="2000" dirty="0" smtClean="0"/>
          </a:p>
          <a:p>
            <a:pPr lvl="2"/>
            <a:r>
              <a:rPr lang="ru-RU" sz="2400" dirty="0" smtClean="0"/>
              <a:t>Обозначение проектной и рабочей документации необходимо для обеспечения возможности  учета, хранения и поиска документации;</a:t>
            </a:r>
            <a:endParaRPr lang="ru-RU" sz="2000" dirty="0" smtClean="0"/>
          </a:p>
          <a:p>
            <a:r>
              <a:rPr lang="ru-RU" dirty="0" smtClean="0"/>
              <a:t>В  состав обозначения раздела включают базовое обозначение, устанавливаемое по действующей в проектной организации системе, и, через дефис, — шифр раздела документации. 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sz="3600" b="1" dirty="0" smtClean="0"/>
              <a:t>Обозначение документации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ru-RU" sz="2400" dirty="0" smtClean="0"/>
              <a:t>Рационально использовать следующую систему обозначений документации, состоящую из четырех групп, разделенных дефисом:</a:t>
            </a:r>
            <a:endParaRPr lang="ru-RU" sz="2000" dirty="0" smtClean="0"/>
          </a:p>
          <a:p>
            <a:r>
              <a:rPr lang="ru-RU" b="1" dirty="0" smtClean="0"/>
              <a:t>Группа 1 [ХХХХХ] </a:t>
            </a:r>
            <a:r>
              <a:rPr lang="ru-RU" dirty="0" smtClean="0"/>
              <a:t>— шифр объекта (заказ). Рекомендуемый шифр объекта состоит из обозначения года (две цифры) и, далее, порядкового номера договора (три цифры) в пределах текущего года. Дополнительно, в группе 1 через дробь может обозначаться этап (очередь) проектирования.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Состав и требования к содержанию проектной документации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ru-RU" dirty="0" smtClean="0"/>
              <a:t>утверждены Постановлением Правительства РФ от 16.02.2008 № 87 в «Положение о составе разделов проектной документации и требованиях к их содержанию».</a:t>
            </a:r>
            <a:endParaRPr lang="ru-RU" sz="2000" dirty="0" smtClean="0"/>
          </a:p>
          <a:p>
            <a:pPr lvl="1"/>
            <a:r>
              <a:rPr lang="ru-RU" dirty="0" smtClean="0"/>
              <a:t>Состав и содержание рабочей документации определяется заказчиком в зависимости от степени детализации решений, содержащихся в проектной документации, и указывается в задании на  проектирование. Единого документа, регламентирующего состав и содержание рабочей документации, не существует. При ее разработке необходимо руководствоваться соответствующими стандартами СПДС.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sz="3600" b="1" dirty="0" smtClean="0"/>
              <a:t>Обозначение документации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Группа 2 [ХХ] </a:t>
            </a:r>
            <a:r>
              <a:rPr lang="ru-RU" dirty="0" smtClean="0"/>
              <a:t>(как правило не более трех цифр) – номер пункта или здания для строительства (фактический номер площадки или другой условный номер).</a:t>
            </a:r>
            <a:endParaRPr lang="ru-RU" sz="2400" dirty="0" smtClean="0"/>
          </a:p>
          <a:p>
            <a:r>
              <a:rPr lang="ru-RU" dirty="0" smtClean="0"/>
              <a:t>Решение о применении принципа обозначения группы 2 принимается </a:t>
            </a:r>
            <a:r>
              <a:rPr lang="ru-RU" dirty="0" err="1" smtClean="0"/>
              <a:t>ГИП-ом</a:t>
            </a:r>
            <a:r>
              <a:rPr lang="ru-RU" dirty="0" smtClean="0"/>
              <a:t> при определении состава проектной и рабочей документации. При этом придерживаются следующих правил:</a:t>
            </a:r>
            <a:endParaRPr lang="ru-RU" sz="2400" dirty="0" smtClean="0"/>
          </a:p>
          <a:p>
            <a:pPr lvl="0"/>
            <a:r>
              <a:rPr lang="ru-RU" dirty="0" smtClean="0"/>
              <a:t>Для разделов проектной и рабочей документации, относящихся к объекту строительства в целом (например: пояснительная записка, сметная документация, исходные данные и т.д.) в группе 2 проставляется «0».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sz="3600" b="1" dirty="0" smtClean="0"/>
              <a:t>Обозначение документации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В случае наличия у заказчика собственной нумерации площадок (например, номера СУ, номера БС и др.) допускается группе 2 присваивать данные номера.</a:t>
            </a:r>
            <a:endParaRPr lang="ru-RU" sz="2400" dirty="0" smtClean="0"/>
          </a:p>
          <a:p>
            <a:pPr lvl="0"/>
            <a:r>
              <a:rPr lang="ru-RU" dirty="0" smtClean="0"/>
              <a:t>Для проектной и рабочей документации вводится собственная нумерация пунктов (площадок), которая задается последовательно, согласно схеме организации связи (согласованной с заказчиком), если у заказчика отсутствует собственная нумерация пунктов (площадок) или имеются пункты (площадки) с одинаковым обозначением (например: одинаковые номера СУ или БС в разных регионах).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sz="3600" b="1" dirty="0" smtClean="0"/>
              <a:t>Обозначение документации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Для линейного строительства (кабельные линии связи) в группе 2 допускается проставлять номер СУ «0» или дробное число, состоящее из номеров пунктов (площадок) которые соединяет данное линейное сооружение.</a:t>
            </a:r>
            <a:endParaRPr lang="ru-RU" sz="2400" dirty="0" smtClean="0"/>
          </a:p>
          <a:p>
            <a:r>
              <a:rPr lang="ru-RU" dirty="0" smtClean="0"/>
              <a:t>В рамках одной разработки проектной и рабочей документации, для обозначения пунктов (площадок) в разных разделах проекта (основных комплектах рабочих чертежей), применяется единый принцип обозначения группы 2.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Обозначение документации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Группа 3 [ХХ] </a:t>
            </a:r>
            <a:r>
              <a:rPr lang="ru-RU" dirty="0" smtClean="0"/>
              <a:t>(как правило, от двух до четырех букв) — шифр разделов проектной документации  или марок основных комплектов рабочих чертежей рабочей документации .</a:t>
            </a:r>
            <a:endParaRPr lang="ru-RU" sz="2400" dirty="0" smtClean="0"/>
          </a:p>
          <a:p>
            <a:r>
              <a:rPr lang="ru-RU" dirty="0" smtClean="0"/>
              <a:t>После марки основного комплекта ставится номер книги и (или) части. При необходимости, далее через дробь может обозначаться номер пускового комплекса, очереди строительства или района объекта проектирования.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Обозначение документации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Группа 4 [Х] </a:t>
            </a:r>
            <a:r>
              <a:rPr lang="ru-RU" dirty="0" smtClean="0"/>
              <a:t>(как правило, 1-3 цифры) — порядковый номер чертежа в данном комплекте или текстового документа в разделе (подразделе).</a:t>
            </a:r>
            <a:endParaRPr lang="ru-RU" sz="2400" dirty="0" smtClean="0"/>
          </a:p>
          <a:p>
            <a:pPr lvl="2"/>
            <a:r>
              <a:rPr lang="ru-RU" sz="2400" dirty="0" smtClean="0"/>
              <a:t>Обозначение томов, книг, частей проектной документации и основных комплектов рабочих чертежей рабочей документации состоит из групп 1,2,3. Примеры обозначений документации приведены в образцах составов проектной и рабочей документации раздела 8 настоящего Стандарта;</a:t>
            </a:r>
            <a:endParaRPr lang="ru-RU" sz="2000" dirty="0" smtClean="0"/>
          </a:p>
          <a:p>
            <a:pPr lvl="2"/>
            <a:r>
              <a:rPr lang="ru-RU" sz="2400" dirty="0" smtClean="0"/>
              <a:t>В основной надписи текстового документа «Содержание» записывается обозначение, состоящее из групп 1,2,3 и шифра «С» через точку, например: ХХХХХ-0-ИОС.С;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Обозначение документации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/>
            <a:r>
              <a:rPr lang="ru-RU" sz="2400" dirty="0" smtClean="0"/>
              <a:t>В основной надписи «Спецификации оборудования, изделий и материалов» записывается обозначение, соответствующее основному комплекту рабочих чертежей и в графе через точку шифр «С», например: ХХХХХ-0-ЛГ.С;</a:t>
            </a:r>
            <a:endParaRPr lang="ru-RU" sz="2000" dirty="0" smtClean="0"/>
          </a:p>
          <a:p>
            <a:pPr lvl="2"/>
            <a:r>
              <a:rPr lang="ru-RU" sz="2400" dirty="0" smtClean="0"/>
              <a:t>В основной надписи состава проекта записывается обозначение, состоящее из группы 1 и шифра «СП» (состав проектной документации) или «СРД» (состав рабочей документации), например: ХХХХХ-СП, ХХХХХ-СРД;</a:t>
            </a:r>
            <a:endParaRPr lang="ru-RU" sz="2000" dirty="0" smtClean="0"/>
          </a:p>
          <a:p>
            <a:r>
              <a:rPr lang="ru-RU" dirty="0" smtClean="0"/>
              <a:t>Примечание: Правила по п.9.1 могут быть изменены  в соответствии со спецификой проектной организации.</a:t>
            </a:r>
            <a:endParaRPr lang="ru-RU" sz="2400" dirty="0" smtClean="0"/>
          </a:p>
          <a:p>
            <a:r>
              <a:rPr lang="ru-RU" dirty="0" smtClean="0"/>
              <a:t> 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b="1" dirty="0"/>
              <a:t>Графическое выполнение чертежей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Чертежи проектной и рабочей документации разрабатываются в соответствии с требованиями стандартов СПДС и ЕСКД на персональных компьютерах с помощью программных средств, определенных и разрешенных для использования в проектной организации;</a:t>
            </a:r>
          </a:p>
          <a:p>
            <a:pPr lvl="0"/>
            <a:r>
              <a:rPr lang="ru-RU" dirty="0" smtClean="0"/>
              <a:t>Графические условные обозначения на схемах и планах должны соответствовать действующим стандартам;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b="1" dirty="0"/>
              <a:t>Графическое выполнение чертежей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Правила нанесения надписей, технических требований и таблиц на графических документах должны выполняться в соответствии с действующими стандартами. Текстовую часть, надписи и таблицы включают в чертеж в тех случаях, когда содержащиеся в них данные, указания и разъяснения невозможно или нецелесообразно выразить графически или условными обозначениями;</a:t>
            </a:r>
          </a:p>
          <a:p>
            <a:pPr lvl="0"/>
            <a:r>
              <a:rPr lang="ru-RU" dirty="0" smtClean="0"/>
              <a:t>Изображение и текст чертежей должны строго укладываться на рабочем поле форматов;</a:t>
            </a:r>
          </a:p>
          <a:p>
            <a:pPr lvl="0"/>
            <a:r>
              <a:rPr lang="ru-RU" dirty="0" smtClean="0"/>
              <a:t>При разработке и оформлении графической документации (чертежи - схемы, планы) следует использовать следующие программные средства для ПК: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b="1" dirty="0"/>
              <a:t>Графическое выполнение чертежей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err="1" smtClean="0"/>
              <a:t>AutoCAD</a:t>
            </a:r>
            <a:r>
              <a:rPr lang="ru-RU" dirty="0" smtClean="0"/>
              <a:t> в редактируемом формате. Все надписи на чертежах, должны оформляться шрифтом «</a:t>
            </a:r>
            <a:r>
              <a:rPr lang="ru-RU" dirty="0" err="1" smtClean="0"/>
              <a:t>Arial</a:t>
            </a:r>
            <a:r>
              <a:rPr lang="ru-RU" dirty="0" smtClean="0"/>
              <a:t>», начертание «обычный», без сжатия с использованием строчных букв высотой 3 мм (12pt). Допускается использовать надписи на чертежах строчными буквами высотой 2 мм (8pt), 2,5мм (10pt) и с коэффициентом сжатия от 0,5 до 1,0 исходя из наличия свободного места на поле чертежа;</a:t>
            </a:r>
          </a:p>
          <a:p>
            <a:pPr lvl="0"/>
            <a:r>
              <a:rPr lang="ru-RU" dirty="0" smtClean="0"/>
              <a:t>допускается использование </a:t>
            </a:r>
            <a:r>
              <a:rPr lang="ru-RU" dirty="0" err="1" smtClean="0"/>
              <a:t>Microsoft</a:t>
            </a:r>
            <a:r>
              <a:rPr lang="ru-RU" dirty="0" smtClean="0"/>
              <a:t> </a:t>
            </a:r>
            <a:r>
              <a:rPr lang="ru-RU" dirty="0" err="1" smtClean="0"/>
              <a:t>Visio</a:t>
            </a:r>
            <a:r>
              <a:rPr lang="ru-RU" dirty="0" smtClean="0"/>
              <a:t>. Надписи на чертежах выполняются шрифтом «</a:t>
            </a:r>
            <a:r>
              <a:rPr lang="ru-RU" dirty="0" err="1" smtClean="0"/>
              <a:t>Arial</a:t>
            </a:r>
            <a:r>
              <a:rPr lang="ru-RU" dirty="0" smtClean="0"/>
              <a:t>» размером 12pt без сжатия. Допускается выполнять надписи размерами 8, 10pt с коэффициентом сжатия от 0,5 до 1,0 исходя из наличия свободного места на поле чертежа.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ru-RU" b="1" dirty="0" smtClean="0"/>
              <a:t>Форматы</a:t>
            </a:r>
            <a:endParaRPr lang="ru-RU" sz="2000" dirty="0" smtClean="0"/>
          </a:p>
          <a:p>
            <a:r>
              <a:rPr lang="ru-RU" dirty="0" smtClean="0"/>
              <a:t>Размеры и обозначение всех форматов чертежей и текстового материала проектной и рабочей документации должны соответствовать действующим стандартам.</a:t>
            </a:r>
            <a:endParaRPr lang="ru-RU" sz="2400" dirty="0" smtClean="0"/>
          </a:p>
          <a:p>
            <a:r>
              <a:rPr lang="ru-RU" b="1" dirty="0" smtClean="0"/>
              <a:t> </a:t>
            </a:r>
            <a:endParaRPr lang="ru-RU" sz="2400" dirty="0" smtClean="0"/>
          </a:p>
          <a:p>
            <a:pPr lvl="1"/>
            <a:r>
              <a:rPr lang="ru-RU" b="1" dirty="0" smtClean="0"/>
              <a:t>Масштабы</a:t>
            </a:r>
            <a:endParaRPr lang="ru-RU" sz="2000" dirty="0" smtClean="0"/>
          </a:p>
          <a:p>
            <a:pPr lvl="0"/>
            <a:r>
              <a:rPr lang="ru-RU" dirty="0" smtClean="0"/>
              <a:t>Масштабы изображения и их обозначение на чертежах установлены стандартом  и обязательны при выполнении чертежей проектной и рабочей документации;</a:t>
            </a:r>
            <a:endParaRPr lang="ru-RU" sz="2400" dirty="0" smtClean="0"/>
          </a:p>
          <a:p>
            <a:pPr lvl="0"/>
            <a:r>
              <a:rPr lang="ru-RU" dirty="0" smtClean="0"/>
              <a:t>Обозначение масштабов для чертежей строительных изделий, входящих в состав проектной и рабочей документации, должно указываться в соответствующей графе основной надписи по [4].</a:t>
            </a:r>
            <a:endParaRPr lang="ru-RU" sz="2400" dirty="0" smtClean="0"/>
          </a:p>
          <a:p>
            <a:pPr lvl="1"/>
            <a:r>
              <a:rPr lang="ru-RU" b="1" dirty="0" smtClean="0"/>
              <a:t>Требования к оформлению обложки и титульного листа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Перечень документов, на основании которых разрабатывается проектная документация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Документы, необходимые для разработки проектной документации:</a:t>
            </a:r>
          </a:p>
          <a:p>
            <a:r>
              <a:rPr lang="ru-RU" dirty="0" smtClean="0">
                <a:sym typeface="Symbol"/>
              </a:rPr>
              <a:t></a:t>
            </a:r>
            <a:r>
              <a:rPr lang="ru-RU" dirty="0" smtClean="0"/>
              <a:t>Задание на разработку проектной документации и рабочей документации по объекту «Титул»;</a:t>
            </a:r>
          </a:p>
          <a:p>
            <a:pPr lvl="0"/>
            <a:r>
              <a:rPr lang="ru-RU" dirty="0" smtClean="0"/>
              <a:t>Свидетельство о допуске к определенному виду или видам работам, которые оказывают влияние на безопасность объектов капитального строительства;</a:t>
            </a:r>
          </a:p>
          <a:p>
            <a:pPr lvl="0"/>
            <a:r>
              <a:rPr lang="ru-RU" dirty="0" smtClean="0"/>
              <a:t>Руководящие и нормативные документы Министерства транспорта РФ, Министерства связи и массовых коммуникаций РФ,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»; </a:t>
            </a:r>
          </a:p>
          <a:p>
            <a:pPr lvl="0"/>
            <a:r>
              <a:rPr lang="ru-RU" dirty="0" smtClean="0"/>
              <a:t>Протоколы технических совещаний;</a:t>
            </a:r>
          </a:p>
          <a:p>
            <a:pPr lvl="0"/>
            <a:r>
              <a:rPr lang="ru-RU" dirty="0" smtClean="0"/>
              <a:t>Технические условия на присоединение к ССОП;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Каждый сброшюрованный документ, в соответствии с  оформляют обложкой. Обложку не нумеруют и не включают в общее количество страниц.</a:t>
            </a:r>
            <a:endParaRPr lang="ru-RU" sz="2400" dirty="0" smtClean="0"/>
          </a:p>
          <a:p>
            <a:r>
              <a:rPr lang="ru-RU" dirty="0" smtClean="0"/>
              <a:t> </a:t>
            </a:r>
            <a:endParaRPr lang="ru-RU" sz="2400" dirty="0" smtClean="0"/>
          </a:p>
          <a:p>
            <a:pPr lvl="1"/>
            <a:r>
              <a:rPr lang="ru-RU" b="1" dirty="0" smtClean="0"/>
              <a:t>Основные требования: к оформлению текста, приложений, таблиц </a:t>
            </a:r>
            <a:endParaRPr lang="ru-RU" sz="2000" dirty="0" smtClean="0"/>
          </a:p>
          <a:p>
            <a:r>
              <a:rPr lang="ru-RU" dirty="0" smtClean="0"/>
              <a:t>Оформление текстовых документов, приложений и таблиц  должно соответствовать  .</a:t>
            </a:r>
            <a:endParaRPr lang="ru-RU" sz="2400" dirty="0" smtClean="0"/>
          </a:p>
          <a:p>
            <a:r>
              <a:rPr lang="ru-RU" b="1" dirty="0" smtClean="0"/>
              <a:t> </a:t>
            </a:r>
            <a:endParaRPr lang="ru-RU" sz="2400" dirty="0" smtClean="0"/>
          </a:p>
          <a:p>
            <a:pPr lvl="1"/>
            <a:r>
              <a:rPr lang="ru-RU" b="1" dirty="0" smtClean="0"/>
              <a:t>Нумерация листов и страниц</a:t>
            </a:r>
            <a:endParaRPr lang="ru-RU" sz="2000" dirty="0" smtClean="0"/>
          </a:p>
          <a:p>
            <a:r>
              <a:rPr lang="ru-RU" dirty="0" smtClean="0"/>
              <a:t>Нумерацию графических и текстовых документов проектов выполняют в соответствии с [4,12].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b="1" dirty="0"/>
              <a:t>Комплектация документации</a:t>
            </a:r>
            <a:r>
              <a:rPr lang="ru-RU" sz="1600" dirty="0"/>
              <a:t/>
            </a:r>
            <a:br>
              <a:rPr lang="ru-RU" sz="16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В соответствии с [4], количество листов, включаемых в том, определяют из необходимости обеспечения удобства работы, но не более 300 листов формата А4 или эквивалентного количества листов других форматов;</a:t>
            </a:r>
          </a:p>
          <a:p>
            <a:pPr lvl="0"/>
            <a:r>
              <a:rPr lang="ru-RU" dirty="0" smtClean="0"/>
              <a:t>Проектная и рабочая документация предоставляется заказчику, как правило, на бумажном носителе. Допускается, предоставление материалов проектной и рабочей документации на электронном носителе на CD или DVD при указании об этом в задании на проектирование.</a:t>
            </a:r>
          </a:p>
          <a:p>
            <a:r>
              <a:rPr lang="ru-RU" dirty="0" smtClean="0"/>
              <a:t>Количество экземпляров проектной и рабочей документации указывается в задании на проектирование. Дополнительный архивный экземпляр хранится в проектной организации.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4000" dirty="0" smtClean="0"/>
              <a:t>Образцы разделов и необходимых чертежей проектной документации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Проектная документация для линейного  объекта капитального строительства применительно к разработке системы связи на платных дорогах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 должна состоять из следующих разделов:</a:t>
            </a:r>
          </a:p>
          <a:p>
            <a:pPr lvl="0"/>
            <a:r>
              <a:rPr lang="ru-RU" dirty="0" smtClean="0"/>
              <a:t>Раздел 1 Пояснительная записка;</a:t>
            </a:r>
          </a:p>
          <a:p>
            <a:pPr lvl="0"/>
            <a:r>
              <a:rPr lang="ru-RU" dirty="0" smtClean="0"/>
              <a:t>Раздел 1 Приложение. Исходная разрешительная документация;</a:t>
            </a:r>
          </a:p>
          <a:p>
            <a:pPr lvl="0"/>
            <a:r>
              <a:rPr lang="ru-RU" dirty="0" smtClean="0"/>
              <a:t>Раздел 3 Технологические и конструктивные решения линейного объекта. Искусственные сооружения;</a:t>
            </a:r>
          </a:p>
          <a:p>
            <a:pPr lvl="0"/>
            <a:r>
              <a:rPr lang="ru-RU" dirty="0" smtClean="0"/>
              <a:t>Раздел 4 Здания, строения и сооружения, входящие в инфраструктуру линейного объекта;</a:t>
            </a:r>
          </a:p>
          <a:p>
            <a:pPr lvl="0"/>
            <a:r>
              <a:rPr lang="ru-RU" dirty="0" smtClean="0"/>
              <a:t>Раздел 5 Проект организации строительства;</a:t>
            </a:r>
          </a:p>
          <a:p>
            <a:pPr lvl="0"/>
            <a:r>
              <a:rPr lang="ru-RU" dirty="0" smtClean="0"/>
              <a:t>Раздел 7 Мероприятия по охране окружающей среды;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4000" dirty="0" smtClean="0"/>
              <a:t>Образцы разделов и необходимых чертежей проектной документации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Раздел 8 Мероприятия по обеспечению пожарной безопасности;</a:t>
            </a:r>
          </a:p>
          <a:p>
            <a:pPr lvl="0"/>
            <a:r>
              <a:rPr lang="ru-RU" dirty="0" smtClean="0"/>
              <a:t>Раздел 9 Смета на строительство объекта;</a:t>
            </a:r>
          </a:p>
          <a:p>
            <a:pPr lvl="0"/>
            <a:r>
              <a:rPr lang="ru-RU" dirty="0" smtClean="0"/>
              <a:t>Раздел 10 Иная документация в случаях, предусмотренных Федеральными законами:</a:t>
            </a:r>
          </a:p>
          <a:p>
            <a:r>
              <a:rPr lang="ru-RU" dirty="0" smtClean="0"/>
              <a:t>Перечень мероприятий по гражданской обороне, мероприятий по предупреждению чрезвычайных ситуаций природного и техногенного характера;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4000" dirty="0" smtClean="0"/>
              <a:t>Образцы разделов и необходимых чертежей проектной документации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Раздел 2 Проект полосы отвода </a:t>
            </a:r>
          </a:p>
          <a:p>
            <a:pPr lvl="0"/>
            <a:r>
              <a:rPr lang="ru-RU" dirty="0" smtClean="0"/>
              <a:t> Раздел 6 Проект организации работ по сносу (демонтажу) линейного объекта не разрабатываются, о чем должно быть указано в составе проекта и в задании на проектирование.</a:t>
            </a:r>
          </a:p>
          <a:p>
            <a:r>
              <a:rPr lang="ru-RU" dirty="0" smtClean="0"/>
              <a:t>Представленные образцы отражают технологию разработки проектной документации на систему связи на примере субподряда.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Раздел 1 Пояснительная записка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Раздел 1 при значительном количестве прилагаемых обосновывающих материалов должен  комплектоваться  в проектной документации в двух томах:</a:t>
            </a:r>
            <a:endParaRPr lang="ru-RU" sz="2400" dirty="0" smtClean="0"/>
          </a:p>
          <a:p>
            <a:pPr lvl="0"/>
            <a:r>
              <a:rPr lang="ru-RU" dirty="0" smtClean="0"/>
              <a:t>Раздел 1 Пояснительная записка (Том 1.1)</a:t>
            </a:r>
            <a:endParaRPr lang="ru-RU" sz="2400" dirty="0" smtClean="0"/>
          </a:p>
          <a:p>
            <a:pPr lvl="0"/>
            <a:r>
              <a:rPr lang="ru-RU" dirty="0" smtClean="0"/>
              <a:t>Раздел 1 Пояснительная записка. Исходная и разрешительная документация. (Том 1.2)</a:t>
            </a:r>
            <a:endParaRPr lang="ru-RU" sz="2400" dirty="0" smtClean="0"/>
          </a:p>
          <a:p>
            <a:pPr lvl="2"/>
            <a:r>
              <a:rPr lang="ru-RU" sz="2400" dirty="0" smtClean="0"/>
              <a:t>Пояснительная записка (Том 1.1) должен содержать: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Раздел 1 Пояснительная записка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Обложку Генеральной проектной организации</a:t>
            </a:r>
            <a:endParaRPr lang="ru-RU" sz="2400" dirty="0" smtClean="0"/>
          </a:p>
          <a:p>
            <a:pPr lvl="0"/>
            <a:r>
              <a:rPr lang="ru-RU" dirty="0" smtClean="0"/>
              <a:t>Титульный лист Генеральной проектной организации</a:t>
            </a:r>
            <a:endParaRPr lang="ru-RU" sz="2400" dirty="0" smtClean="0"/>
          </a:p>
          <a:p>
            <a:pPr lvl="0"/>
            <a:r>
              <a:rPr lang="ru-RU" dirty="0" smtClean="0"/>
              <a:t>Титульный лист субподрядной проектной организации</a:t>
            </a:r>
            <a:endParaRPr lang="ru-RU" sz="2400" dirty="0" smtClean="0"/>
          </a:p>
          <a:p>
            <a:pPr lvl="0"/>
            <a:r>
              <a:rPr lang="ru-RU" dirty="0" smtClean="0"/>
              <a:t>Состав комплексной проектной документации. Состав проектной документации, выполняемой субподрядной проектной организацией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Раздел 1 Пояснительная записка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Пояснительную записку.</a:t>
            </a:r>
            <a:endParaRPr lang="ru-RU" sz="2400" dirty="0" smtClean="0"/>
          </a:p>
          <a:p>
            <a:r>
              <a:rPr lang="ru-RU" dirty="0" smtClean="0"/>
              <a:t>Пояснительная записка   должна содержать только текстовую часть </a:t>
            </a:r>
            <a:endParaRPr lang="ru-RU" sz="2400" dirty="0" smtClean="0"/>
          </a:p>
          <a:p>
            <a:r>
              <a:rPr lang="ru-RU" dirty="0" smtClean="0"/>
              <a:t>следующего содержания:</a:t>
            </a:r>
            <a:endParaRPr lang="ru-RU" sz="2400" dirty="0" smtClean="0"/>
          </a:p>
          <a:p>
            <a:pPr lvl="0"/>
            <a:r>
              <a:rPr lang="ru-RU" dirty="0" smtClean="0"/>
              <a:t>Введение</a:t>
            </a:r>
            <a:endParaRPr lang="ru-RU" sz="2400" dirty="0" smtClean="0"/>
          </a:p>
          <a:p>
            <a:pPr lvl="0"/>
            <a:r>
              <a:rPr lang="ru-RU" dirty="0" smtClean="0"/>
              <a:t>Существующее положение</a:t>
            </a:r>
            <a:endParaRPr lang="ru-RU" sz="2400" dirty="0" smtClean="0"/>
          </a:p>
          <a:p>
            <a:pPr lvl="0"/>
            <a:r>
              <a:rPr lang="ru-RU" dirty="0" smtClean="0"/>
              <a:t>Проектные решения </a:t>
            </a:r>
            <a:endParaRPr lang="ru-RU" sz="2400" dirty="0" smtClean="0"/>
          </a:p>
          <a:p>
            <a:pPr lvl="0"/>
            <a:r>
              <a:rPr lang="ru-RU" dirty="0" smtClean="0"/>
              <a:t>Основные технико-экономические показатели</a:t>
            </a:r>
            <a:endParaRPr lang="ru-RU" sz="2400" dirty="0" smtClean="0"/>
          </a:p>
          <a:p>
            <a:r>
              <a:rPr lang="ru-RU" dirty="0" smtClean="0"/>
              <a:t>Список основных сокращений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Пояснительная записка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1.Введение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/>
              <a:t>Во введении следует отражать  следующее:</a:t>
            </a:r>
          </a:p>
          <a:p>
            <a:r>
              <a:rPr lang="ru-RU" dirty="0" smtClean="0"/>
              <a:t>1.1 Реквизиты  документов, на основании которых разрабатывается данная проектная документация: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Пояснительная записка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Утвержденный  Инвестиционный план Заказчика или Утвержденная Федеральная Целевая программа Заказчика или программа развития или другие программы;</a:t>
            </a:r>
          </a:p>
          <a:p>
            <a:pPr lvl="0"/>
            <a:r>
              <a:rPr lang="ru-RU" dirty="0" smtClean="0"/>
              <a:t>Задание на разработку проектной документации по объекту «Титул», утвержденное  с указанием должности, Ф.И.О., организации, утверждающей задание, даты утверждения;</a:t>
            </a:r>
          </a:p>
          <a:p>
            <a:pPr lvl="0"/>
            <a:r>
              <a:rPr lang="ru-RU" dirty="0" smtClean="0"/>
              <a:t>Свидетельство (проектная организация) №… о допуске к определенному виду или видам работам, которые оказывают влияние на безопасность объектов капитального строительства;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Перечень документов, на основании которых разрабатывается проектная документация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Технические условия на технологическое присоединение к сетям </a:t>
            </a:r>
            <a:r>
              <a:rPr lang="ru-RU" dirty="0" err="1" smtClean="0"/>
              <a:t>энергоснабжающей</a:t>
            </a:r>
            <a:r>
              <a:rPr lang="ru-RU" dirty="0" smtClean="0"/>
              <a:t> организации;</a:t>
            </a:r>
          </a:p>
          <a:p>
            <a:pPr lvl="0"/>
            <a:r>
              <a:rPr lang="ru-RU" dirty="0" smtClean="0"/>
              <a:t>Договоры на присоединение и взаимодействие сетей операторов связи;</a:t>
            </a:r>
          </a:p>
          <a:p>
            <a:pPr lvl="0"/>
            <a:r>
              <a:rPr lang="ru-RU" dirty="0" smtClean="0"/>
              <a:t>Решения ФАС о закреплении ресурса нумерации для УПАТС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 телефонной сети ССОП;</a:t>
            </a:r>
          </a:p>
          <a:p>
            <a:pPr lvl="0"/>
            <a:r>
              <a:rPr lang="ru-RU" dirty="0" smtClean="0"/>
              <a:t>Исходные данные, полученные от Заказчика и материалы обследований и согласований;</a:t>
            </a:r>
          </a:p>
          <a:p>
            <a:pPr lvl="0"/>
            <a:r>
              <a:rPr lang="ru-RU" dirty="0" smtClean="0"/>
              <a:t>Технических описаний оборудования заводов-изготовителей.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Пояснительная записка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Технические условия на присоединение к ССОП; </a:t>
            </a:r>
          </a:p>
          <a:p>
            <a:pPr lvl="0"/>
            <a:r>
              <a:rPr lang="ru-RU" dirty="0" smtClean="0"/>
              <a:t>Технические условия на технологическое присоединение к сетям </a:t>
            </a:r>
            <a:r>
              <a:rPr lang="ru-RU" dirty="0" err="1" smtClean="0"/>
              <a:t>энергоснабжающей</a:t>
            </a:r>
            <a:r>
              <a:rPr lang="ru-RU" dirty="0" smtClean="0"/>
              <a:t> организации;</a:t>
            </a:r>
          </a:p>
          <a:p>
            <a:pPr lvl="0"/>
            <a:r>
              <a:rPr lang="ru-RU" dirty="0" smtClean="0"/>
              <a:t>Договора на присоединение и взаимодействие сетей связи операторов;</a:t>
            </a:r>
          </a:p>
          <a:p>
            <a:pPr lvl="0"/>
            <a:r>
              <a:rPr lang="ru-RU" dirty="0" smtClean="0"/>
              <a:t>Согласование с местными органами по делам ГО и ЧС инженерно-технических мероприятий ГОЧС;</a:t>
            </a:r>
          </a:p>
          <a:p>
            <a:pPr lvl="0"/>
            <a:r>
              <a:rPr lang="ru-RU" dirty="0" smtClean="0"/>
              <a:t>Технические условия на организацию взаимодействия с местными органами по делам ГО и ЧС;</a:t>
            </a:r>
          </a:p>
          <a:p>
            <a:pPr lvl="0"/>
            <a:r>
              <a:rPr lang="ru-RU" dirty="0" smtClean="0"/>
              <a:t>Решения ФАС о закреплении ресурса нумерации телефонной сети ССОП для УПАТС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Пояснительная записка. 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Ссылку на  использование  следующих документов:</a:t>
            </a:r>
            <a:endParaRPr lang="ru-RU" sz="2400" dirty="0" smtClean="0"/>
          </a:p>
          <a:p>
            <a:pPr lvl="0"/>
            <a:r>
              <a:rPr lang="ru-RU" dirty="0" smtClean="0"/>
              <a:t>Исходные данные, полученные от Заказчика; </a:t>
            </a:r>
            <a:endParaRPr lang="ru-RU" sz="2400" dirty="0" smtClean="0"/>
          </a:p>
          <a:p>
            <a:pPr lvl="0"/>
            <a:r>
              <a:rPr lang="ru-RU" dirty="0" smtClean="0"/>
              <a:t>Материалы обследований и согласований;</a:t>
            </a:r>
            <a:endParaRPr lang="ru-RU" sz="2400" dirty="0" smtClean="0"/>
          </a:p>
          <a:p>
            <a:pPr lvl="0"/>
            <a:r>
              <a:rPr lang="ru-RU" dirty="0" smtClean="0"/>
              <a:t>Техническая документация и коммерческие предложения фирм-поставщиков оборудования, изделий и материалов;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Пояснительная записка. 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иные исходно-разрешительные документы.</a:t>
            </a:r>
            <a:endParaRPr lang="ru-RU" sz="2400" dirty="0" smtClean="0"/>
          </a:p>
          <a:p>
            <a:pPr lvl="1"/>
            <a:r>
              <a:rPr lang="ru-RU" dirty="0" smtClean="0"/>
              <a:t>Краткие перечисления о решаемых задачах в данной проектной документации в части всех сетей связи и сооружений связи;</a:t>
            </a:r>
            <a:endParaRPr lang="ru-RU" sz="2000" dirty="0" smtClean="0"/>
          </a:p>
          <a:p>
            <a:pPr lvl="1"/>
            <a:r>
              <a:rPr lang="ru-RU" dirty="0" smtClean="0"/>
              <a:t>Перечень и наименование основных руководящих и нормативных документов в отрасли транспорта и связи, используемых при разработке данной проектной </a:t>
            </a:r>
            <a:r>
              <a:rPr lang="ru-RU" dirty="0" err="1" smtClean="0"/>
              <a:t>документаии</a:t>
            </a:r>
            <a:r>
              <a:rPr lang="ru-RU" dirty="0" smtClean="0"/>
              <a:t> на строительство системы связи;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Пояснительная записка. Существующее положение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данной главе должно содержаться краткое изложение существующего положения системы связи на момент проектирования в части всех сетей связи:</a:t>
            </a:r>
          </a:p>
          <a:p>
            <a:pPr lvl="0"/>
            <a:r>
              <a:rPr lang="ru-RU" dirty="0" smtClean="0"/>
              <a:t>транспортной сети (построенной на базе оптического кабеля и оборудования передачи данных, DWDM, РРЛ);</a:t>
            </a:r>
          </a:p>
          <a:p>
            <a:pPr lvl="0"/>
            <a:r>
              <a:rPr lang="ru-RU" dirty="0" smtClean="0"/>
              <a:t>телефонной сети (технологической с выходом в ССОП и корпоративной);</a:t>
            </a:r>
          </a:p>
          <a:p>
            <a:pPr lvl="0"/>
            <a:r>
              <a:rPr lang="ru-RU" dirty="0" smtClean="0"/>
              <a:t>сети оперативной радиосвязи; </a:t>
            </a:r>
          </a:p>
          <a:p>
            <a:pPr lvl="0"/>
            <a:r>
              <a:rPr lang="ru-RU" dirty="0" smtClean="0"/>
              <a:t>сети широкополосного радиодоступа;</a:t>
            </a:r>
          </a:p>
          <a:p>
            <a:pPr lvl="0"/>
            <a:r>
              <a:rPr lang="ru-RU" dirty="0" smtClean="0"/>
              <a:t>сети радиовещания;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Пояснительная записка. Существующее положение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сети оповещения;</a:t>
            </a:r>
          </a:p>
          <a:p>
            <a:r>
              <a:rPr lang="ru-RU" dirty="0" smtClean="0"/>
              <a:t>и сооружений связи:</a:t>
            </a:r>
          </a:p>
          <a:p>
            <a:pPr lvl="0"/>
            <a:r>
              <a:rPr lang="ru-RU" dirty="0" smtClean="0"/>
              <a:t>линейных;</a:t>
            </a:r>
          </a:p>
          <a:p>
            <a:pPr lvl="0"/>
            <a:r>
              <a:rPr lang="ru-RU" dirty="0" smtClean="0"/>
              <a:t>станционных;</a:t>
            </a:r>
          </a:p>
          <a:p>
            <a:pPr lvl="0"/>
            <a:r>
              <a:rPr lang="ru-RU" dirty="0" smtClean="0"/>
              <a:t>электротехнических;</a:t>
            </a:r>
          </a:p>
          <a:p>
            <a:r>
              <a:rPr lang="ru-RU" dirty="0" smtClean="0"/>
              <a:t>радиотехнических</a:t>
            </a:r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>Проектные решения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 данной главе должны содержаться:</a:t>
            </a:r>
          </a:p>
          <a:p>
            <a:pPr lvl="0"/>
            <a:r>
              <a:rPr lang="ru-RU" dirty="0" smtClean="0"/>
              <a:t>основные  технические решения по проектируемой системе связи для платной дороги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 по всем проектируемым сетям связи и всем сооружениям связи, предусматриваемым в Задании на разработку данной проектной документации;</a:t>
            </a:r>
          </a:p>
          <a:p>
            <a:pPr lvl="0"/>
            <a:r>
              <a:rPr lang="ru-RU" dirty="0" smtClean="0"/>
              <a:t>пояснения о разделах, которые комплектуются в соответствии с составом проектной документации;</a:t>
            </a:r>
          </a:p>
          <a:p>
            <a:pPr lvl="0"/>
            <a:r>
              <a:rPr lang="ru-RU" dirty="0" smtClean="0"/>
              <a:t>причины, по которым не разрабатываются отдельные разделы;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Основные технико-экономические показатели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 основании «Инструкции по расчету основных технико-экономических и финансовых показателей и заполнению форм-таблиц бизнес-плана на стадиях проектирования для предприятий связи» и  «Рекомендаций по определению доходности и их распределению и ТЭП в проектах на строительство, реконструкцию предприятий и сооружений связи в рыночных условиях», эффективность инвестиций по данному титулу не рассчитывается, выпускается сокращенный паспорт.</a:t>
            </a:r>
          </a:p>
          <a:p>
            <a:r>
              <a:rPr lang="ru-RU" dirty="0" smtClean="0"/>
              <a:t>В паспорте должны быть приведены основные характеристики и специфические показатели объекта.</a:t>
            </a:r>
          </a:p>
          <a:p>
            <a:r>
              <a:rPr lang="ru-RU" dirty="0" smtClean="0"/>
              <a:t>Образец таблицы есть в тексте.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технико-экономические показатели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ru-RU" sz="2400" dirty="0" smtClean="0"/>
              <a:t>В разделе 1 (том 1.2) должны быть приложены копии документов в полном объеме:</a:t>
            </a:r>
            <a:endParaRPr lang="ru-RU" sz="2000" dirty="0" smtClean="0"/>
          </a:p>
          <a:p>
            <a:pPr lvl="0"/>
            <a:r>
              <a:rPr lang="ru-RU" dirty="0" smtClean="0"/>
              <a:t>Техническое задание на разработку проектной документации;</a:t>
            </a:r>
            <a:endParaRPr lang="ru-RU" sz="2400" dirty="0" smtClean="0"/>
          </a:p>
          <a:p>
            <a:pPr lvl="0"/>
            <a:r>
              <a:rPr lang="ru-RU" dirty="0" smtClean="0"/>
              <a:t>Свидетельство СРО о допуске к работам, которые оказывают влияние на безопасность объектов капитального строительства;</a:t>
            </a:r>
            <a:endParaRPr lang="ru-RU" sz="2400" dirty="0" smtClean="0"/>
          </a:p>
          <a:p>
            <a:pPr lvl="0"/>
            <a:r>
              <a:rPr lang="ru-RU" dirty="0" smtClean="0"/>
              <a:t>Технические условия на присоединения;</a:t>
            </a:r>
            <a:endParaRPr lang="ru-RU" sz="2400" dirty="0" smtClean="0"/>
          </a:p>
          <a:p>
            <a:pPr lvl="0"/>
            <a:r>
              <a:rPr lang="ru-RU" dirty="0" smtClean="0"/>
              <a:t>Договора на присоединение и взаимодействие сетей связи операторов;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технико-экономические показатели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Решения ФАС о закреплении ресурса нумерации;</a:t>
            </a:r>
            <a:endParaRPr lang="ru-RU" sz="2400" dirty="0" smtClean="0"/>
          </a:p>
          <a:p>
            <a:pPr lvl="0"/>
            <a:r>
              <a:rPr lang="ru-RU" dirty="0" smtClean="0"/>
              <a:t>Материалы, согласованные с Заказчиком;</a:t>
            </a:r>
            <a:endParaRPr lang="ru-RU" sz="2400" dirty="0" smtClean="0"/>
          </a:p>
          <a:p>
            <a:pPr lvl="0"/>
            <a:r>
              <a:rPr lang="ru-RU" dirty="0" smtClean="0"/>
              <a:t>Технические условия на организацию взаимодействия с местными органами по делам ГО и ЧС;</a:t>
            </a:r>
            <a:endParaRPr lang="ru-RU" sz="2400" dirty="0" smtClean="0"/>
          </a:p>
          <a:p>
            <a:pPr lvl="0"/>
            <a:r>
              <a:rPr lang="ru-RU" dirty="0" smtClean="0"/>
              <a:t>Согласование с местными органами по делам ГО и ЧС инженерно-технические мероприятия ГО и ЧС;</a:t>
            </a:r>
            <a:endParaRPr lang="ru-RU" sz="2400" dirty="0" smtClean="0"/>
          </a:p>
          <a:p>
            <a:r>
              <a:rPr lang="ru-RU" dirty="0" smtClean="0"/>
              <a:t>копии др. документов</a:t>
            </a:r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100" dirty="0" smtClean="0"/>
              <a:t>Раздел 3 Технологические и конструктивные решения линейного объекта. Искусственные сооружения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Часть Х Система связи</a:t>
            </a:r>
            <a:endParaRPr lang="ru-RU" dirty="0" smtClean="0"/>
          </a:p>
          <a:p>
            <a:r>
              <a:rPr lang="ru-RU" b="1" dirty="0" smtClean="0"/>
              <a:t>Книга 1. Линии связи</a:t>
            </a:r>
            <a:endParaRPr lang="ru-RU" dirty="0" smtClean="0"/>
          </a:p>
          <a:p>
            <a:r>
              <a:rPr lang="ru-RU" dirty="0" smtClean="0"/>
              <a:t>Содержание Книги 1 Система связи:</a:t>
            </a:r>
          </a:p>
          <a:p>
            <a:pPr lvl="0"/>
            <a:r>
              <a:rPr lang="ru-RU" dirty="0" smtClean="0"/>
              <a:t>Обложка Генеральной проектной организации;</a:t>
            </a:r>
          </a:p>
          <a:p>
            <a:pPr lvl="0"/>
            <a:r>
              <a:rPr lang="ru-RU" dirty="0" smtClean="0"/>
              <a:t>Титульный лист Генеральной проектной организации;</a:t>
            </a:r>
          </a:p>
          <a:p>
            <a:pPr lvl="0"/>
            <a:r>
              <a:rPr lang="ru-RU" dirty="0" smtClean="0"/>
              <a:t>Титульный лист субподрядной проектной организации;</a:t>
            </a:r>
          </a:p>
          <a:p>
            <a:pPr lvl="0"/>
            <a:r>
              <a:rPr lang="ru-RU" dirty="0" smtClean="0"/>
              <a:t>Состав комплексной проектной документации (с учетом части Х «Система связи»);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Технология разработки проектной и рабочей документации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ru-RU" dirty="0" smtClean="0"/>
              <a:t>Разработка проектной документации и рабочей документации выполняется организациями, имеющими «Свидетельство о допуске к определенному виду или видам работ, которые оказывают влияние на безопасность объектов капитального строительства», включающего  Приложения с конкретным перечнем разрешенных работ.</a:t>
            </a:r>
            <a:endParaRPr lang="ru-RU" sz="2000" dirty="0" smtClean="0"/>
          </a:p>
          <a:p>
            <a:pPr lvl="1"/>
            <a:r>
              <a:rPr lang="ru-RU" dirty="0" smtClean="0"/>
              <a:t>Проектная и рабочая документация должна разрабатываться в соответствии с заданием на проектирование на основе исходных данных, выдаваемых Заказчиком проектной организации.</a:t>
            </a:r>
            <a:endParaRPr lang="ru-RU" sz="2000" dirty="0" smtClean="0"/>
          </a:p>
          <a:p>
            <a:pPr lvl="1"/>
            <a:r>
              <a:rPr lang="ru-RU" dirty="0" smtClean="0"/>
              <a:t>В комплекс проектной документации на строительство платных автомобильных дорог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 входит проектирование:</a:t>
            </a:r>
            <a:endParaRPr lang="ru-RU" sz="2000" dirty="0" smtClean="0"/>
          </a:p>
          <a:p>
            <a:pPr lvl="0"/>
            <a:r>
              <a:rPr lang="ru-RU" dirty="0" smtClean="0"/>
              <a:t>собственно дорожного полотна,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100" dirty="0" smtClean="0"/>
              <a:t>Раздел 3 Технологические и конструктивные решения линейного объекта. Искусственные сооружения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Состав проектной документации, выполняемой субподрядной проектной организацией;</a:t>
            </a:r>
          </a:p>
          <a:p>
            <a:pPr lvl="0"/>
            <a:r>
              <a:rPr lang="ru-RU" dirty="0" smtClean="0"/>
              <a:t>Пояснительная записка;</a:t>
            </a:r>
          </a:p>
          <a:p>
            <a:pPr lvl="0"/>
            <a:r>
              <a:rPr lang="ru-RU" dirty="0" smtClean="0"/>
              <a:t>Чертежи основного комплекта (образцы - представлены в приложении к стандарту);</a:t>
            </a:r>
          </a:p>
          <a:p>
            <a:pPr lvl="0"/>
            <a:r>
              <a:rPr lang="ru-RU" dirty="0" smtClean="0"/>
              <a:t>Ведомость объемов работ;</a:t>
            </a:r>
          </a:p>
          <a:p>
            <a:pPr lvl="0"/>
            <a:r>
              <a:rPr lang="ru-RU" dirty="0" smtClean="0"/>
              <a:t>Спецификация оборудования и материалов;</a:t>
            </a:r>
          </a:p>
          <a:p>
            <a:pPr lvl="0"/>
            <a:r>
              <a:rPr lang="ru-RU" dirty="0" smtClean="0"/>
              <a:t>Сокращения  и определения;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Раздел 3 Технологические и конструктивные решения линейного объекта. Искусственные сооружения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Пояснительная записка</a:t>
            </a:r>
          </a:p>
          <a:p>
            <a:pPr lvl="0"/>
            <a:r>
              <a:rPr lang="ru-RU" b="1" dirty="0" smtClean="0"/>
              <a:t>Общие сведения</a:t>
            </a:r>
            <a:endParaRPr lang="ru-RU" dirty="0" smtClean="0"/>
          </a:p>
          <a:p>
            <a:r>
              <a:rPr lang="ru-RU" dirty="0" smtClean="0"/>
              <a:t> Глава содержит:</a:t>
            </a:r>
          </a:p>
          <a:p>
            <a:pPr lvl="0"/>
            <a:r>
              <a:rPr lang="ru-RU" dirty="0" smtClean="0"/>
              <a:t>титул общего объекта, частью которого является данный раздел;</a:t>
            </a:r>
          </a:p>
          <a:p>
            <a:pPr lvl="0"/>
            <a:r>
              <a:rPr lang="ru-RU" dirty="0" smtClean="0"/>
              <a:t>цель разработки  проектной документации;</a:t>
            </a:r>
          </a:p>
          <a:p>
            <a:pPr lvl="0"/>
            <a:r>
              <a:rPr lang="ru-RU" dirty="0" smtClean="0"/>
              <a:t>основание для разработки  проектной документации.</a:t>
            </a:r>
          </a:p>
          <a:p>
            <a:pPr lvl="0"/>
            <a:r>
              <a:rPr lang="ru-RU" b="1" dirty="0" smtClean="0"/>
              <a:t>Исходные данные </a:t>
            </a:r>
            <a:endParaRPr lang="ru-RU" dirty="0" smtClean="0"/>
          </a:p>
          <a:p>
            <a:pPr lvl="0"/>
            <a:r>
              <a:rPr lang="ru-RU" dirty="0" smtClean="0"/>
              <a:t>существующее состояние обустраиваемого участка автодороги;</a:t>
            </a:r>
          </a:p>
          <a:p>
            <a:pPr lvl="0"/>
            <a:r>
              <a:rPr lang="ru-RU" dirty="0" smtClean="0"/>
              <a:t>ранее разработанная документация, решения которой надо учитывать при проектировании.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Раздел 3 Технологические и конструктивные решения линейного объекта. Искусственные сооружения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/>
              <a:t>Характеристика объекта строительства</a:t>
            </a:r>
            <a:endParaRPr lang="ru-RU" dirty="0" smtClean="0"/>
          </a:p>
          <a:p>
            <a:r>
              <a:rPr lang="ru-RU" dirty="0" smtClean="0"/>
              <a:t>В главе  прописывается:</a:t>
            </a:r>
          </a:p>
          <a:p>
            <a:pPr lvl="0"/>
            <a:r>
              <a:rPr lang="ru-RU" dirty="0" smtClean="0"/>
              <a:t>географическое положение проектируемого участка автодороги;</a:t>
            </a:r>
          </a:p>
          <a:p>
            <a:pPr lvl="0"/>
            <a:r>
              <a:rPr lang="ru-RU" dirty="0" smtClean="0"/>
              <a:t>общая протяженность участка дороги.</a:t>
            </a:r>
          </a:p>
          <a:p>
            <a:pPr lvl="0"/>
            <a:r>
              <a:rPr lang="ru-RU" b="1" dirty="0" smtClean="0"/>
              <a:t>Характеристика климатических условий района строительства</a:t>
            </a:r>
            <a:endParaRPr lang="ru-RU" dirty="0" smtClean="0"/>
          </a:p>
          <a:p>
            <a:r>
              <a:rPr lang="ru-RU" dirty="0" smtClean="0"/>
              <a:t>Глава содержит:</a:t>
            </a:r>
          </a:p>
          <a:p>
            <a:pPr lvl="0"/>
            <a:r>
              <a:rPr lang="ru-RU" dirty="0" smtClean="0"/>
              <a:t>рельеф, растительность и почва;</a:t>
            </a:r>
          </a:p>
          <a:p>
            <a:pPr lvl="0"/>
            <a:r>
              <a:rPr lang="ru-RU" dirty="0" smtClean="0"/>
              <a:t>перечень климатических характеристик;</a:t>
            </a:r>
          </a:p>
          <a:p>
            <a:pPr lvl="0"/>
            <a:r>
              <a:rPr lang="ru-RU" dirty="0" smtClean="0"/>
              <a:t>Геологическое строение и гидрологические условия;</a:t>
            </a:r>
          </a:p>
          <a:p>
            <a:pPr lvl="0"/>
            <a:r>
              <a:rPr lang="ru-RU" dirty="0" smtClean="0"/>
              <a:t>Физико-механические свойства грунтов на трассе.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Раздел 3 Технологические и конструктивные решения линейного объекта. Искусственные сооружения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/>
              <a:t>Линии связи. Линейные сооружения</a:t>
            </a:r>
            <a:endParaRPr lang="ru-RU" dirty="0" smtClean="0"/>
          </a:p>
          <a:p>
            <a:r>
              <a:rPr lang="ru-RU" dirty="0" smtClean="0"/>
              <a:t>В главе необходимо отразить следующие вопросы:</a:t>
            </a:r>
          </a:p>
          <a:p>
            <a:r>
              <a:rPr lang="ru-RU" dirty="0" smtClean="0"/>
              <a:t>5.1 Кабельная канализация:</a:t>
            </a:r>
          </a:p>
          <a:p>
            <a:pPr lvl="0"/>
            <a:r>
              <a:rPr lang="ru-RU" dirty="0" smtClean="0"/>
              <a:t>зона прокладки кабельной канализации;</a:t>
            </a:r>
          </a:p>
          <a:p>
            <a:pPr lvl="0"/>
            <a:r>
              <a:rPr lang="ru-RU" dirty="0" smtClean="0"/>
              <a:t>способ прокладки кабельной канализации: ручной, механизированный, закрытый (метод ГНБ);</a:t>
            </a:r>
          </a:p>
          <a:p>
            <a:pPr lvl="0"/>
            <a:r>
              <a:rPr lang="ru-RU" dirty="0" smtClean="0"/>
              <a:t>выбор типа труб и колодцев для кабельной канализации;</a:t>
            </a:r>
          </a:p>
          <a:p>
            <a:pPr lvl="0"/>
            <a:r>
              <a:rPr lang="ru-RU" dirty="0" smtClean="0"/>
              <a:t>оборудование кабельных вводов в здания;</a:t>
            </a:r>
          </a:p>
          <a:p>
            <a:pPr lvl="0"/>
            <a:r>
              <a:rPr lang="ru-RU" dirty="0" smtClean="0"/>
              <a:t>расчет потребного числа каналов кабельной канализации;</a:t>
            </a:r>
          </a:p>
          <a:p>
            <a:r>
              <a:rPr lang="ru-RU" dirty="0" smtClean="0"/>
              <a:t>5.2 Выбор типа и марки оптических кабелей связи: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Раздел 3 Технологические и конструктивные решения линейного объекта. Искусственные сооружения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для прокладки в телефонной канализации;</a:t>
            </a:r>
          </a:p>
          <a:p>
            <a:pPr lvl="0"/>
            <a:r>
              <a:rPr lang="ru-RU" dirty="0" smtClean="0"/>
              <a:t>для прокладки в помещениях ПВП, ЦУДД и др.;</a:t>
            </a:r>
          </a:p>
          <a:p>
            <a:r>
              <a:rPr lang="ru-RU" dirty="0" smtClean="0"/>
              <a:t>5.3 Участки прокладки оптических кабелей связи:</a:t>
            </a:r>
          </a:p>
          <a:p>
            <a:pPr lvl="0"/>
            <a:r>
              <a:rPr lang="ru-RU" dirty="0" smtClean="0"/>
              <a:t>участок ПВП – ЦУДД;</a:t>
            </a:r>
          </a:p>
          <a:p>
            <a:pPr lvl="0"/>
            <a:r>
              <a:rPr lang="ru-RU" dirty="0" smtClean="0"/>
              <a:t>участок  на ответвлениях к ДКШ, контейнерам для радиотехнических сооружений связи, кабинам ПВП;</a:t>
            </a:r>
          </a:p>
          <a:p>
            <a:r>
              <a:rPr lang="ru-RU" dirty="0" smtClean="0"/>
              <a:t>5.4 Используемая технология прокладки оптических кабелей связи:</a:t>
            </a:r>
          </a:p>
          <a:p>
            <a:pPr lvl="0"/>
            <a:r>
              <a:rPr lang="ru-RU" dirty="0" smtClean="0"/>
              <a:t>с помощью УЗК;</a:t>
            </a:r>
          </a:p>
          <a:p>
            <a:pPr lvl="0"/>
            <a:r>
              <a:rPr lang="ru-RU" dirty="0" smtClean="0"/>
              <a:t>с помощью пневматических технологий;</a:t>
            </a:r>
          </a:p>
          <a:p>
            <a:r>
              <a:rPr lang="ru-RU" dirty="0" smtClean="0"/>
              <a:t>5.5 Выбор типа кросса.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Раздел 3 Технологические и конструктивные решения линейного объекта. Искусственные сооружения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Чертежи проектной документации</a:t>
            </a:r>
            <a:endParaRPr lang="ru-RU" dirty="0" smtClean="0"/>
          </a:p>
          <a:p>
            <a:r>
              <a:rPr lang="ru-RU" dirty="0" smtClean="0"/>
              <a:t>В приложении «В» представлены образцы чертежей проектной документации:</a:t>
            </a:r>
          </a:p>
          <a:p>
            <a:pPr lvl="0"/>
            <a:r>
              <a:rPr lang="ru-RU" dirty="0" smtClean="0"/>
              <a:t>Образец 1 Ситуационный план;</a:t>
            </a:r>
          </a:p>
          <a:p>
            <a:pPr lvl="0"/>
            <a:r>
              <a:rPr lang="ru-RU" dirty="0" smtClean="0"/>
              <a:t>Образец 2 Линейная схема организации связи между ДКШ;</a:t>
            </a:r>
          </a:p>
          <a:p>
            <a:pPr lvl="0"/>
            <a:r>
              <a:rPr lang="ru-RU" dirty="0" smtClean="0"/>
              <a:t>Образец 3 Линейная схема организации связи на ПВП;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Раздел 3 Технологические и конструктивные решения линейного объекта. Искусственные сооружения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Образец 4 Типовые разрезы </a:t>
            </a:r>
            <a:r>
              <a:rPr lang="ru-RU" dirty="0" err="1" smtClean="0"/>
              <a:t>пересечек</a:t>
            </a:r>
            <a:r>
              <a:rPr lang="ru-RU" dirty="0" smtClean="0"/>
              <a:t> с подземными коммуникациями;</a:t>
            </a:r>
          </a:p>
          <a:p>
            <a:pPr lvl="0"/>
            <a:r>
              <a:rPr lang="ru-RU" dirty="0" smtClean="0"/>
              <a:t>Образец 5 Типовые планы прокладки кабельной канализации на Бермах;</a:t>
            </a:r>
          </a:p>
          <a:p>
            <a:pPr lvl="0"/>
            <a:r>
              <a:rPr lang="ru-RU" dirty="0" smtClean="0"/>
              <a:t>Образец 6 Типовой разрез колодца кабельной канализации;</a:t>
            </a:r>
          </a:p>
          <a:p>
            <a:pPr lvl="0"/>
            <a:r>
              <a:rPr lang="ru-RU" dirty="0" smtClean="0"/>
              <a:t>Ведомость объемов работ и Спецификация оборудования и материалов;</a:t>
            </a:r>
          </a:p>
          <a:p>
            <a:pPr lvl="0"/>
            <a:r>
              <a:rPr lang="ru-RU" dirty="0" smtClean="0"/>
              <a:t>Сокращения и определения - приводятся сокращения, применяемые в данном разделе и определения к ним.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Раздел 3 Технологические и конструктивные решения линейного объекта. Искусственные сооружения.</a:t>
            </a:r>
            <a:br>
              <a:rPr lang="ru-RU" sz="2000" dirty="0" smtClean="0"/>
            </a:br>
            <a:r>
              <a:rPr lang="ru-RU" sz="2000" dirty="0" smtClean="0"/>
              <a:t>Часть Х Системы связи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Книга 2 Сети связи</a:t>
            </a:r>
            <a:endParaRPr lang="ru-RU" dirty="0" smtClean="0"/>
          </a:p>
          <a:p>
            <a:r>
              <a:rPr lang="ru-RU" dirty="0" smtClean="0"/>
              <a:t>Система связи автодорог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 представляет комплекс, включающий линии связи (линии связи и кабельная канализация) следующие сети связи:</a:t>
            </a:r>
          </a:p>
          <a:p>
            <a:pPr lvl="0"/>
            <a:r>
              <a:rPr lang="ru-RU" dirty="0" smtClean="0"/>
              <a:t>Транспортная сеть связи;</a:t>
            </a:r>
          </a:p>
          <a:p>
            <a:pPr lvl="0"/>
            <a:r>
              <a:rPr lang="ru-RU" dirty="0" smtClean="0"/>
              <a:t>Телефонная сеть связь;</a:t>
            </a:r>
          </a:p>
          <a:p>
            <a:pPr lvl="0"/>
            <a:r>
              <a:rPr lang="ru-RU" dirty="0" smtClean="0"/>
              <a:t>Сеть оперативной радиосвязи;</a:t>
            </a:r>
          </a:p>
          <a:p>
            <a:pPr lvl="0"/>
            <a:r>
              <a:rPr lang="ru-RU" dirty="0" smtClean="0"/>
              <a:t>Сеть широкополосного радиодоступа;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Раздел 3 Технологические и конструктивные решения линейного объекта. Искусственные сооружения.</a:t>
            </a:r>
            <a:br>
              <a:rPr lang="ru-RU" sz="2000" dirty="0" smtClean="0"/>
            </a:br>
            <a:r>
              <a:rPr lang="ru-RU" sz="2000" dirty="0" smtClean="0"/>
              <a:t>Часть Х Системы связи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Сеть радиовещания;</a:t>
            </a:r>
          </a:p>
          <a:p>
            <a:pPr lvl="0"/>
            <a:r>
              <a:rPr lang="ru-RU" dirty="0" smtClean="0"/>
              <a:t>Сеть  оповещения;</a:t>
            </a:r>
          </a:p>
          <a:p>
            <a:r>
              <a:rPr lang="ru-RU" dirty="0" smtClean="0"/>
              <a:t> и следующие сооружения связи:</a:t>
            </a:r>
          </a:p>
          <a:p>
            <a:pPr lvl="0"/>
            <a:r>
              <a:rPr lang="ru-RU" dirty="0" smtClean="0"/>
              <a:t>Линейные;</a:t>
            </a:r>
          </a:p>
          <a:p>
            <a:pPr lvl="0"/>
            <a:r>
              <a:rPr lang="ru-RU" dirty="0" smtClean="0"/>
              <a:t>Станционные;</a:t>
            </a:r>
          </a:p>
          <a:p>
            <a:pPr lvl="0"/>
            <a:r>
              <a:rPr lang="ru-RU" dirty="0" smtClean="0"/>
              <a:t>Электротехнические;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Раздел 3 Технологические и конструктивные решения линейного объекта. Искусственные сооружения.</a:t>
            </a:r>
            <a:br>
              <a:rPr lang="ru-RU" sz="2000" dirty="0" smtClean="0"/>
            </a:br>
            <a:r>
              <a:rPr lang="ru-RU" sz="2000" dirty="0" smtClean="0"/>
              <a:t>Часть Х Системы связи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Радиотехнические;</a:t>
            </a:r>
          </a:p>
          <a:p>
            <a:r>
              <a:rPr lang="ru-RU" dirty="0" smtClean="0"/>
              <a:t>В содержание данной книги должны входить:</a:t>
            </a:r>
          </a:p>
          <a:p>
            <a:pPr lvl="0"/>
            <a:r>
              <a:rPr lang="ru-RU" dirty="0" smtClean="0"/>
              <a:t>Обложка Генеральной проектной организации;</a:t>
            </a:r>
          </a:p>
          <a:p>
            <a:pPr lvl="0"/>
            <a:r>
              <a:rPr lang="ru-RU" dirty="0" smtClean="0"/>
              <a:t>Титульный лист Генеральной проектной организации;</a:t>
            </a:r>
          </a:p>
          <a:p>
            <a:pPr lvl="0"/>
            <a:r>
              <a:rPr lang="ru-RU" dirty="0" smtClean="0"/>
              <a:t>Титульный лист субподрядной проектной организации;</a:t>
            </a:r>
          </a:p>
          <a:p>
            <a:pPr lvl="0"/>
            <a:r>
              <a:rPr lang="ru-RU" dirty="0" smtClean="0"/>
              <a:t>Состав комплексной проектной документации </a:t>
            </a:r>
          </a:p>
          <a:p>
            <a:pPr lvl="0"/>
            <a:r>
              <a:rPr lang="ru-RU" dirty="0" smtClean="0"/>
              <a:t>(с учетом части Х Система связи);</a:t>
            </a:r>
          </a:p>
          <a:p>
            <a:pPr lvl="0"/>
            <a:r>
              <a:rPr lang="ru-RU" dirty="0" smtClean="0"/>
              <a:t>Состав проектной документации, выполняемой субподрядной проектной организацией;</a:t>
            </a:r>
          </a:p>
          <a:p>
            <a:pPr lvl="0"/>
            <a:r>
              <a:rPr lang="ru-RU" dirty="0" smtClean="0"/>
              <a:t>Пояснительная записка;</a:t>
            </a:r>
          </a:p>
          <a:p>
            <a:pPr lvl="0"/>
            <a:r>
              <a:rPr lang="ru-RU" dirty="0" smtClean="0"/>
              <a:t>Чертежи основного комплекта;</a:t>
            </a:r>
          </a:p>
          <a:p>
            <a:pPr lvl="0"/>
            <a:r>
              <a:rPr lang="ru-RU" dirty="0" smtClean="0"/>
              <a:t>Спецификации оборудования, кабелей и материалов каждой сети связи;</a:t>
            </a:r>
          </a:p>
          <a:p>
            <a:pPr lvl="0"/>
            <a:r>
              <a:rPr lang="ru-RU" dirty="0" smtClean="0"/>
              <a:t>Список сокращений и определений.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Технология разработки проектной и рабочей документации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ЦУДД </a:t>
            </a:r>
            <a:r>
              <a:rPr lang="ru-RU" dirty="0" smtClean="0"/>
              <a:t>и СВП;</a:t>
            </a:r>
          </a:p>
          <a:p>
            <a:pPr lvl="0"/>
            <a:r>
              <a:rPr lang="ru-RU" dirty="0" smtClean="0"/>
              <a:t>АСУДД, СВП и других подсистем ИТС ; </a:t>
            </a:r>
          </a:p>
          <a:p>
            <a:pPr lvl="0"/>
            <a:r>
              <a:rPr lang="ru-RU" dirty="0" smtClean="0"/>
              <a:t>системы связи и др.</a:t>
            </a:r>
          </a:p>
          <a:p>
            <a:pPr lvl="1"/>
            <a:r>
              <a:rPr lang="ru-RU" dirty="0" smtClean="0"/>
              <a:t>В рамках вышеуказанного комплекса  проектирование системы связи  автодорог может являться: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Раздел 3 Технологические и конструктивные решения линейного объекта. Искусственные сооружения.</a:t>
            </a:r>
            <a:br>
              <a:rPr lang="ru-RU" sz="2000" dirty="0" smtClean="0"/>
            </a:br>
            <a:r>
              <a:rPr lang="ru-RU" sz="2000" dirty="0" smtClean="0"/>
              <a:t>Часть Х Системы связи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Пояснительная записка</a:t>
            </a:r>
            <a:r>
              <a:rPr lang="ru-RU" dirty="0" smtClean="0"/>
              <a:t>:</a:t>
            </a:r>
          </a:p>
          <a:p>
            <a:pPr lvl="0"/>
            <a:r>
              <a:rPr lang="ru-RU" b="1" dirty="0" smtClean="0"/>
              <a:t>Введение </a:t>
            </a:r>
            <a:endParaRPr lang="ru-RU" dirty="0" smtClean="0"/>
          </a:p>
          <a:p>
            <a:r>
              <a:rPr lang="ru-RU" dirty="0" smtClean="0"/>
              <a:t>Во Введении отражается следующее:</a:t>
            </a:r>
          </a:p>
          <a:p>
            <a:pPr lvl="0"/>
            <a:r>
              <a:rPr lang="ru-RU" dirty="0" smtClean="0"/>
              <a:t>титул общего объекта, частью которого является данный раздел;</a:t>
            </a:r>
          </a:p>
          <a:p>
            <a:pPr lvl="0"/>
            <a:r>
              <a:rPr lang="ru-RU" dirty="0" smtClean="0"/>
              <a:t>документы, на основании которых разрабатывается проектная документация;</a:t>
            </a:r>
          </a:p>
          <a:p>
            <a:pPr lvl="0"/>
            <a:r>
              <a:rPr lang="ru-RU" dirty="0" smtClean="0"/>
              <a:t>перечень проектируемых сетей связи и сооружений связи;</a:t>
            </a:r>
          </a:p>
          <a:p>
            <a:pPr lvl="0"/>
            <a:r>
              <a:rPr lang="ru-RU" dirty="0" smtClean="0"/>
              <a:t>цель строительства сетей связи;</a:t>
            </a:r>
          </a:p>
          <a:p>
            <a:pPr lvl="0"/>
            <a:r>
              <a:rPr lang="ru-RU" dirty="0" smtClean="0"/>
              <a:t>основные рассматриваемые в данной проектной документации вопросы;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Раздел 3 Технологические и конструктивные решения линейного объекта. Искусственные сооружения.</a:t>
            </a:r>
            <a:br>
              <a:rPr lang="ru-RU" sz="2000" dirty="0" smtClean="0"/>
            </a:br>
            <a:r>
              <a:rPr lang="ru-RU" sz="2000" dirty="0" smtClean="0"/>
              <a:t>Часть Х Системы связи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нормативные документы.</a:t>
            </a:r>
          </a:p>
          <a:p>
            <a:pPr lvl="0"/>
            <a:r>
              <a:rPr lang="ru-RU" b="1" dirty="0" smtClean="0"/>
              <a:t>Характеристика объекта</a:t>
            </a:r>
            <a:endParaRPr lang="ru-RU" dirty="0" smtClean="0"/>
          </a:p>
          <a:p>
            <a:r>
              <a:rPr lang="ru-RU" dirty="0" smtClean="0"/>
              <a:t>Характеристика объекта включает:</a:t>
            </a:r>
          </a:p>
          <a:p>
            <a:pPr lvl="0"/>
            <a:r>
              <a:rPr lang="ru-RU" dirty="0" smtClean="0"/>
              <a:t>характеристику  района строительства по геологическому строению, гидрологическим условиям и климату;</a:t>
            </a:r>
          </a:p>
          <a:p>
            <a:pPr lvl="0"/>
            <a:r>
              <a:rPr lang="ru-RU" dirty="0" smtClean="0"/>
              <a:t>характеристику трассы.</a:t>
            </a:r>
          </a:p>
          <a:p>
            <a:pPr lvl="0"/>
            <a:r>
              <a:rPr lang="ru-RU" b="1" dirty="0" smtClean="0"/>
              <a:t>Существующее положение</a:t>
            </a:r>
            <a:endParaRPr lang="ru-RU" dirty="0" smtClean="0"/>
          </a:p>
          <a:p>
            <a:r>
              <a:rPr lang="ru-RU" dirty="0" smtClean="0"/>
              <a:t>Должно быть отражено состояние сетей связи на момент разработки проектной документации данного объекта на основе существующего состояния или на основе разработанных, но не реализованных проектной и рабочей документаций.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Проектные решения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dirty="0" smtClean="0"/>
              <a:t>Общие положения</a:t>
            </a:r>
            <a:endParaRPr lang="ru-RU" sz="2000" dirty="0" smtClean="0"/>
          </a:p>
          <a:p>
            <a:r>
              <a:rPr lang="ru-RU" dirty="0" smtClean="0"/>
              <a:t>Общие положения содержат:</a:t>
            </a:r>
            <a:endParaRPr lang="ru-RU" sz="2400" dirty="0" smtClean="0"/>
          </a:p>
          <a:p>
            <a:pPr lvl="0"/>
            <a:r>
              <a:rPr lang="ru-RU" dirty="0" smtClean="0"/>
              <a:t>Описание соответствия рассматриваемых вопросов в данной проектной документации Заданию на разработку объекта (Титул);</a:t>
            </a:r>
            <a:endParaRPr lang="ru-RU" sz="2400" dirty="0" smtClean="0"/>
          </a:p>
          <a:p>
            <a:pPr lvl="0"/>
            <a:r>
              <a:rPr lang="ru-RU" dirty="0" smtClean="0"/>
              <a:t>Этапы строительства;</a:t>
            </a:r>
            <a:endParaRPr lang="ru-RU" sz="2400" dirty="0" smtClean="0"/>
          </a:p>
          <a:p>
            <a:pPr lvl="0"/>
            <a:r>
              <a:rPr lang="ru-RU" dirty="0" smtClean="0"/>
              <a:t>Выбор типа  и объема оборудования;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Проектные решения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Исходные положения по составу и размещению на трассе оборудования связи: в зданиях ЦУДД, в кабинах и зданиях ПВП, в контейнерах, в НРП, ДКШ, фасады существующих </a:t>
            </a:r>
            <a:r>
              <a:rPr lang="ru-RU" dirty="0" err="1" smtClean="0"/>
              <a:t>телекоммутационных</a:t>
            </a:r>
            <a:r>
              <a:rPr lang="ru-RU" dirty="0" smtClean="0"/>
              <a:t> стоек и шкафов, в которых намечается установить проектируемое оборудование, данные по электроснабжению и электропитанию, предоставляемые Генеральной проектной организацией для разработки проектной документации на строительство системы связи;</a:t>
            </a:r>
            <a:endParaRPr lang="ru-RU" sz="2400" dirty="0" smtClean="0"/>
          </a:p>
          <a:p>
            <a:pPr lvl="0"/>
            <a:r>
              <a:rPr lang="ru-RU" dirty="0" smtClean="0"/>
              <a:t>Типы и количества  задействованных существующих и проектируемых  кабелей связи; </a:t>
            </a:r>
            <a:endParaRPr lang="ru-RU" sz="2400" dirty="0" smtClean="0"/>
          </a:p>
          <a:p>
            <a:pPr lvl="0"/>
            <a:r>
              <a:rPr lang="ru-RU" dirty="0" smtClean="0"/>
              <a:t>Участки организации DWDM;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Проектные решения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Основные решения по электроснабжению и электропитанию, заземлению и </a:t>
            </a:r>
            <a:r>
              <a:rPr lang="ru-RU" dirty="0" err="1" smtClean="0"/>
              <a:t>молниезащиты</a:t>
            </a:r>
            <a:r>
              <a:rPr lang="ru-RU" dirty="0" smtClean="0"/>
              <a:t> оборудования связи.</a:t>
            </a:r>
            <a:endParaRPr lang="ru-RU" sz="2400" dirty="0" smtClean="0"/>
          </a:p>
          <a:p>
            <a:r>
              <a:rPr lang="ru-RU" dirty="0" smtClean="0"/>
              <a:t> 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dirty="0"/>
              <a:t>Построение и организация сетей связи</a:t>
            </a:r>
            <a:r>
              <a:rPr lang="ru-RU" sz="1600" dirty="0"/>
              <a:t/>
            </a:r>
            <a:br>
              <a:rPr lang="ru-RU" sz="16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Описывается структура построения каждой сети связи т.е. логическое описание взаимодействия каждого элемента каждой сети связи и принципы взаимодействия их с системами АСУДД, СВП и другими подсистемами ИТС в соответствии с [2], структурными подразделениями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 со ссылкой на схемы построения сетей связи;. </a:t>
            </a:r>
          </a:p>
          <a:p>
            <a:pPr lvl="0"/>
            <a:r>
              <a:rPr lang="ru-RU" dirty="0" smtClean="0"/>
              <a:t> Приводится план нумерации и ресурс выделенной нумерации для телефонной сети на основании Решения ФАС; </a:t>
            </a:r>
          </a:p>
          <a:p>
            <a:pPr lvl="0"/>
            <a:r>
              <a:rPr lang="ru-RU" dirty="0" smtClean="0"/>
              <a:t>Приводится </a:t>
            </a:r>
            <a:r>
              <a:rPr lang="en-US" dirty="0" smtClean="0"/>
              <a:t>IP</a:t>
            </a:r>
            <a:r>
              <a:rPr lang="ru-RU" dirty="0" smtClean="0"/>
              <a:t> адресация и маршрутизация трафика; </a:t>
            </a:r>
          </a:p>
          <a:p>
            <a:pPr lvl="0"/>
            <a:r>
              <a:rPr lang="ru-RU" dirty="0" smtClean="0"/>
              <a:t>Расчет трафика.</a:t>
            </a:r>
          </a:p>
          <a:p>
            <a:r>
              <a:rPr lang="ru-RU" dirty="0" smtClean="0"/>
              <a:t>Приводится описание схемы организации связи с указанием: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dirty="0"/>
              <a:t>Построение и организация сетей связи</a:t>
            </a:r>
            <a:r>
              <a:rPr lang="ru-RU" sz="1600" dirty="0"/>
              <a:t/>
            </a:r>
            <a:br>
              <a:rPr lang="ru-RU" sz="16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типа и марки кабелей связи  на участках связи;</a:t>
            </a:r>
          </a:p>
          <a:p>
            <a:pPr lvl="0"/>
            <a:r>
              <a:rPr lang="ru-RU" dirty="0" smtClean="0"/>
              <a:t>интерфейсов взаимодействия и  типы подключаемого оборудования и терминалов;</a:t>
            </a:r>
          </a:p>
          <a:p>
            <a:pPr lvl="0"/>
            <a:r>
              <a:rPr lang="ru-RU" dirty="0" smtClean="0"/>
              <a:t>организации выхода на ССОП согласно ТУ оператора связи, на основании которого обеспечивается присоединение, точка и уровень присоединения, интерфейсы взаимодействия, сигнализация, тип и назначение местного узла телефонной связи, к которому организуется присоединение;</a:t>
            </a:r>
          </a:p>
          <a:p>
            <a:pPr lvl="0"/>
            <a:r>
              <a:rPr lang="ru-RU" dirty="0" smtClean="0"/>
              <a:t>организации выхода в Интернет, ТУ провайдера на основании которого обеспечивается присоединение, точка присоединения, интерфейсы взаимодействия;</a:t>
            </a:r>
          </a:p>
          <a:p>
            <a:pPr lvl="0"/>
            <a:r>
              <a:rPr lang="ru-RU" dirty="0" smtClean="0"/>
              <a:t>ссылки на прилагаемые чертежи.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dirty="0"/>
              <a:t>Линейные сооружения</a:t>
            </a:r>
            <a:r>
              <a:rPr lang="ru-RU" sz="1600" dirty="0"/>
              <a:t/>
            </a:r>
            <a:br>
              <a:rPr lang="ru-RU" sz="16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данной главе приводится ссылка на раздел 3 Технологические и конструктивные решения линейного объекта. Искусственные сооружения. Часть Х Системы связи. Книга 1 Линии связи;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dirty="0"/>
              <a:t>Станционные сооружения</a:t>
            </a:r>
            <a:r>
              <a:rPr lang="ru-RU" sz="1600" dirty="0"/>
              <a:t/>
            </a:r>
            <a:br>
              <a:rPr lang="ru-RU" sz="16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 станционному оборудованию относится оборудование передачи данных, телефонное оборудование, оборудование </a:t>
            </a:r>
            <a:r>
              <a:rPr lang="en-US" dirty="0" smtClean="0"/>
              <a:t>DWDM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 данной главе:</a:t>
            </a:r>
          </a:p>
          <a:p>
            <a:pPr lvl="0"/>
            <a:r>
              <a:rPr lang="ru-RU" dirty="0" smtClean="0"/>
              <a:t>описывается состав проектируемого станционного оборудования сетей, который определен на основании согласованных схем построения и организации связи;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dirty="0"/>
              <a:t>Станционные сооружения</a:t>
            </a:r>
            <a:r>
              <a:rPr lang="ru-RU" sz="1600" dirty="0"/>
              <a:t/>
            </a:r>
            <a:br>
              <a:rPr lang="ru-RU" sz="16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характеристика оборудования;</a:t>
            </a:r>
          </a:p>
          <a:p>
            <a:pPr lvl="0"/>
            <a:r>
              <a:rPr lang="ru-RU" dirty="0" smtClean="0"/>
              <a:t>конкретное размещение проектируемого оборудования в здании ПВП или ПВП/ЦУДД, в ДКШ, НРП/ДКШ и др. зданиях ИТС, приводится в таблице с указанием адреса площадки, помещения, номера и названия стойки и шкафа, ряда и места в ряду и на планах размещения оборудования;</a:t>
            </a:r>
          </a:p>
          <a:p>
            <a:r>
              <a:rPr lang="ru-RU" dirty="0" smtClean="0"/>
              <a:t>ссылка на прилагаемые чертежи планов размещения оборудования и спецификации, содержащие объем проектируемого оборудования и материалов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Технология разработки проектной и рабочей документации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частью общего комплекса проектной документации на строительство платных автомобильных дорог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»; </a:t>
            </a:r>
          </a:p>
          <a:p>
            <a:pPr lvl="0"/>
            <a:r>
              <a:rPr lang="ru-RU" dirty="0" smtClean="0"/>
              <a:t>частью общего комплекса проектной документации на строительство платных автомобильных дорог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 с разработкой на основе субподряда; </a:t>
            </a:r>
          </a:p>
          <a:p>
            <a:r>
              <a:rPr lang="ru-RU" dirty="0" smtClean="0"/>
              <a:t>В отдельных конкретных случаях система связи для автодороги может разрабатываться как самостоятельный объект.</a:t>
            </a:r>
            <a:endParaRPr lang="ru-RU" sz="2400" dirty="0" smtClean="0"/>
          </a:p>
          <a:p>
            <a:pPr lvl="1"/>
            <a:r>
              <a:rPr lang="ru-RU" dirty="0" smtClean="0"/>
              <a:t>Объекты и сооружения связи могут относиться, как к объектам производственного и непроизводственного назначения, так и к линейным объектам.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dirty="0"/>
              <a:t>Радиотехнические сооружения</a:t>
            </a:r>
            <a:r>
              <a:rPr lang="ru-RU" sz="1600" dirty="0"/>
              <a:t/>
            </a:r>
            <a:br>
              <a:rPr lang="ru-RU" sz="16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 радиотехническим сооружениям (РРЛ, оперативной радиосвязи, широкополосного радиодоступа, радиовещания) относится оборудования радиорелейных станций, базовых станций, базовых станций с контролерами, шлюзы и антенно-фидерных устройства и мачтовые сооружения.</a:t>
            </a:r>
          </a:p>
          <a:p>
            <a:r>
              <a:rPr lang="ru-RU" dirty="0" smtClean="0"/>
              <a:t>В данной главе:</a:t>
            </a:r>
          </a:p>
          <a:p>
            <a:pPr lvl="0"/>
            <a:r>
              <a:rPr lang="ru-RU" dirty="0" smtClean="0"/>
              <a:t>описывается состав проектируемого радиотехнического оборудования сетей, который определен на основании согласованных схем построения и организации связи, места размещения;</a:t>
            </a:r>
          </a:p>
          <a:p>
            <a:pPr lvl="0"/>
            <a:r>
              <a:rPr lang="ru-RU" dirty="0" smtClean="0"/>
              <a:t>для РРЛ приводится таблица «Перечень пролетов» с указанием длины пролета и схемы резервирования;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dirty="0"/>
              <a:t>Радиотехнические сооружения</a:t>
            </a:r>
            <a:r>
              <a:rPr lang="ru-RU" sz="1600" dirty="0"/>
              <a:t/>
            </a:r>
            <a:br>
              <a:rPr lang="ru-RU" sz="16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для каждой радиосистемы приводится таблица с указанием места размещения, высоты подвески антенны, частоты передачи и приема, характеристики антенной системы и мощности излучения;</a:t>
            </a:r>
          </a:p>
          <a:p>
            <a:pPr lvl="0"/>
            <a:r>
              <a:rPr lang="ru-RU" dirty="0" smtClean="0"/>
              <a:t>для РРЛ приводятся качественные показатели пролетов;</a:t>
            </a:r>
          </a:p>
          <a:p>
            <a:pPr lvl="0"/>
            <a:r>
              <a:rPr lang="ru-RU" dirty="0" smtClean="0"/>
              <a:t>в контейнерах приводятся конкретное размещение станционного радиотехнического оборудования;</a:t>
            </a:r>
          </a:p>
          <a:p>
            <a:pPr lvl="0"/>
            <a:r>
              <a:rPr lang="ru-RU" dirty="0" smtClean="0"/>
              <a:t>ссылка на прилагаемые чертежи планов размещения оборудования и спецификации, содержащие объем проектируемого оборудования и материалов.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Электротехнические сооружения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Электроснабжение и электропитание оборудования системы связи должно быть организовано от общих электротехнических устройств, организующих электроснабжение и электропитание АСУДД, СВП и другими подсистемами ИТС в соответствии с [2]. Технические решения по организации электроснабжения и электропитания принимаются в разработке проектной документации Генеральной проектной организацией с учетом исходных данных разработчика проектной документации на систему связи. 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Электротехнические сооружения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данной главе приводится:</a:t>
            </a:r>
          </a:p>
          <a:p>
            <a:pPr lvl="0"/>
            <a:r>
              <a:rPr lang="ru-RU" dirty="0" smtClean="0"/>
              <a:t>ссылка на проектную документацию, разрабатываемую Генеральной проектной организацией, отражающей все проектные решения по организации электроснабжения и электропитания в целом на объект в т. ч. с учетом системы связи;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Электротехнические сооружения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ссылка на прилагаемые чертежи, отражающие проектные решения по организации электроснабжения, электропитания и заземления систем связи в здании ПВП или ПВП/ЦУДД, в ДКШ, НРП/ДКШ, в контейнерах;</a:t>
            </a:r>
          </a:p>
          <a:p>
            <a:pPr lvl="0"/>
            <a:r>
              <a:rPr lang="ru-RU" dirty="0" smtClean="0"/>
              <a:t>описание организации электроснабжения с учетом принятой категории надежности, электропитания с учетом резервных автономных источников питания для обеспечения бесперебойной работы оборудования систем связи и заземления систем связи на площадках СВП, ДКШ, НРП/ДКШ, контейнеров с радиотехническим оборудованием;</a:t>
            </a:r>
          </a:p>
          <a:p>
            <a:pPr lvl="0"/>
            <a:r>
              <a:rPr lang="ru-RU" dirty="0" smtClean="0"/>
              <a:t>таблица расчета электрических нагрузок станционного и радиотехнического оборудования;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/>
          </a:bodyPr>
          <a:lstStyle/>
          <a:p>
            <a:pPr lvl="1"/>
            <a:r>
              <a:rPr lang="ru-RU" dirty="0" smtClean="0"/>
              <a:t>Синхронизация</a:t>
            </a:r>
            <a:endParaRPr lang="ru-RU" sz="2000" dirty="0" smtClean="0"/>
          </a:p>
          <a:p>
            <a:r>
              <a:rPr lang="ru-RU" dirty="0" smtClean="0"/>
              <a:t>Отразить вопросы синхронизации УПАТС и БС радиосистем;</a:t>
            </a:r>
            <a:endParaRPr lang="ru-RU" sz="2400" dirty="0" smtClean="0"/>
          </a:p>
          <a:p>
            <a:r>
              <a:rPr lang="ru-RU" dirty="0" smtClean="0"/>
              <a:t> </a:t>
            </a:r>
            <a:endParaRPr lang="ru-RU" sz="2400" dirty="0" smtClean="0"/>
          </a:p>
          <a:p>
            <a:r>
              <a:rPr lang="ru-RU" dirty="0" smtClean="0"/>
              <a:t> </a:t>
            </a:r>
            <a:endParaRPr lang="ru-RU" sz="2400" dirty="0" smtClean="0"/>
          </a:p>
          <a:p>
            <a:pPr lvl="1"/>
            <a:r>
              <a:rPr lang="ru-RU" dirty="0" smtClean="0"/>
              <a:t>Расчет энергетического бюджета</a:t>
            </a:r>
            <a:endParaRPr lang="ru-RU" sz="2000" dirty="0" smtClean="0"/>
          </a:p>
          <a:p>
            <a:r>
              <a:rPr lang="ru-RU" dirty="0" smtClean="0"/>
              <a:t>Расчет энергетического бюджета должен производиться с целью оценки качества трактов и каналов ВОЛС. Расчет представляется в табличном виде.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  <a:endParaRPr lang="ru-RU" sz="2400" dirty="0" smtClean="0"/>
          </a:p>
          <a:p>
            <a:pPr lvl="1"/>
            <a:r>
              <a:rPr lang="ru-RU" dirty="0" smtClean="0"/>
              <a:t> Мероприятия по резервированию и надежности системы связи на данном проектируемом участке.</a:t>
            </a:r>
            <a:endParaRPr lang="ru-RU" sz="2000" dirty="0" smtClean="0"/>
          </a:p>
          <a:p>
            <a:r>
              <a:rPr lang="ru-RU" dirty="0" smtClean="0"/>
              <a:t> </a:t>
            </a:r>
            <a:endParaRPr lang="ru-RU" sz="2400" dirty="0" smtClean="0"/>
          </a:p>
          <a:p>
            <a:pPr lvl="1"/>
            <a:r>
              <a:rPr lang="ru-RU" dirty="0" smtClean="0"/>
              <a:t>Система контроля и управления:</a:t>
            </a:r>
            <a:endParaRPr lang="ru-RU" sz="2000" dirty="0" smtClean="0"/>
          </a:p>
          <a:p>
            <a:pPr lvl="0"/>
            <a:r>
              <a:rPr lang="ru-RU" dirty="0" smtClean="0"/>
              <a:t>Организация локальной (территориальной) системы управления, место размещения, интерфейсы;</a:t>
            </a:r>
            <a:endParaRPr lang="ru-RU" sz="2400" dirty="0" smtClean="0"/>
          </a:p>
          <a:p>
            <a:pPr lvl="0"/>
            <a:r>
              <a:rPr lang="ru-RU" dirty="0" smtClean="0"/>
              <a:t>При наличии централизованной системы управления организация доступа для каждой сети связи (с указанием интерфейсов взаимодействия для каждого элемента каждой сети).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Тарификация услуг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Перечень мероприятий по организации тарификации, с указанием типа </a:t>
            </a:r>
            <a:r>
              <a:rPr lang="ru-RU" dirty="0" err="1" smtClean="0"/>
              <a:t>биллинговой</a:t>
            </a:r>
            <a:r>
              <a:rPr lang="ru-RU" dirty="0" smtClean="0"/>
              <a:t> системы и места ее установки. Ссылка на прилагаемый чертеж организации </a:t>
            </a:r>
            <a:r>
              <a:rPr lang="ru-RU" dirty="0" err="1" smtClean="0"/>
              <a:t>биллинга</a:t>
            </a:r>
            <a:r>
              <a:rPr lang="ru-RU" dirty="0" smtClean="0"/>
              <a:t>, на котором необходимо указать тип оборудования каждой подсистемы связи, с которого снимаются тарификационные файлы и интерфейсы взаимодействия между ними и </a:t>
            </a:r>
            <a:r>
              <a:rPr lang="ru-RU" dirty="0" err="1" smtClean="0"/>
              <a:t>биллинговой</a:t>
            </a:r>
            <a:r>
              <a:rPr lang="ru-RU" dirty="0" smtClean="0"/>
              <a:t> системой.</a:t>
            </a:r>
            <a:endParaRPr lang="ru-RU" sz="2400" dirty="0" smtClean="0"/>
          </a:p>
          <a:p>
            <a:r>
              <a:rPr lang="ru-RU" dirty="0" smtClean="0"/>
              <a:t> </a:t>
            </a:r>
            <a:endParaRPr lang="ru-RU" sz="2400" dirty="0" smtClean="0"/>
          </a:p>
          <a:p>
            <a:pPr lvl="1"/>
            <a:r>
              <a:rPr lang="ru-RU" dirty="0" smtClean="0"/>
              <a:t>Организация системы оперативно-розыскных мероприятий на основе утвержденного «Плана мероприятий по реализации СОРМ УФСБ РФ» со схемой организации СОРМ.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Чертежи проектной документации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приложении «Г» представлены образцы чертежей проектной документации:</a:t>
            </a:r>
          </a:p>
          <a:p>
            <a:r>
              <a:rPr lang="ru-RU" dirty="0" smtClean="0"/>
              <a:t>Образец №1 «</a:t>
            </a:r>
            <a:r>
              <a:rPr lang="ru-RU" dirty="0" err="1" smtClean="0"/>
              <a:t>Cхема</a:t>
            </a:r>
            <a:r>
              <a:rPr lang="ru-RU" dirty="0" smtClean="0"/>
              <a:t> построения транспортной сети связи»;</a:t>
            </a:r>
          </a:p>
          <a:p>
            <a:r>
              <a:rPr lang="ru-RU" dirty="0" smtClean="0"/>
              <a:t>Образец №2 «Схема построения телефонной сети связи»;</a:t>
            </a:r>
          </a:p>
          <a:p>
            <a:r>
              <a:rPr lang="ru-RU" dirty="0" smtClean="0"/>
              <a:t>Образец №3 «Схема построения сети оперативной радиосвязи»;</a:t>
            </a:r>
          </a:p>
          <a:p>
            <a:r>
              <a:rPr lang="ru-RU" dirty="0" smtClean="0"/>
              <a:t>Образец №4 «Схема построения сети оповещения»;</a:t>
            </a:r>
          </a:p>
          <a:p>
            <a:r>
              <a:rPr lang="ru-RU" dirty="0" smtClean="0"/>
              <a:t>Образец №5 «Схема построения сети радиовещания»;</a:t>
            </a:r>
          </a:p>
          <a:p>
            <a:r>
              <a:rPr lang="ru-RU" dirty="0" smtClean="0"/>
              <a:t>Образец №6 «Схема построения сети широкополосного радиодоступа»;</a:t>
            </a:r>
          </a:p>
          <a:p>
            <a:r>
              <a:rPr lang="ru-RU" dirty="0" smtClean="0"/>
              <a:t>Образец №7 «</a:t>
            </a:r>
            <a:r>
              <a:rPr lang="ru-RU" dirty="0" err="1" smtClean="0"/>
              <a:t>Cхема</a:t>
            </a:r>
            <a:r>
              <a:rPr lang="ru-RU" dirty="0" smtClean="0"/>
              <a:t> организации связи на участке автодороги»;</a:t>
            </a:r>
          </a:p>
          <a:p>
            <a:r>
              <a:rPr lang="ru-RU" dirty="0" smtClean="0"/>
              <a:t>Образец №8 «</a:t>
            </a:r>
            <a:r>
              <a:rPr lang="ru-RU" dirty="0" err="1" smtClean="0"/>
              <a:t>Cхема</a:t>
            </a:r>
            <a:r>
              <a:rPr lang="ru-RU" dirty="0" smtClean="0"/>
              <a:t> организации сети доступа ПД»;</a:t>
            </a:r>
          </a:p>
          <a:p>
            <a:r>
              <a:rPr lang="ru-RU" dirty="0" smtClean="0"/>
              <a:t>Образец №9 «</a:t>
            </a:r>
            <a:r>
              <a:rPr lang="ru-RU" dirty="0" err="1" smtClean="0"/>
              <a:t>Cхема</a:t>
            </a:r>
            <a:r>
              <a:rPr lang="ru-RU" dirty="0" smtClean="0"/>
              <a:t> организации связи в контейнере радиосвязи»;</a:t>
            </a:r>
          </a:p>
          <a:p>
            <a:r>
              <a:rPr lang="ru-RU" dirty="0" smtClean="0"/>
              <a:t>Образец №10 «План расположения оборудования на ПВП (ЦУДД)»;</a:t>
            </a:r>
          </a:p>
          <a:p>
            <a:r>
              <a:rPr lang="ru-RU" dirty="0" smtClean="0"/>
              <a:t>Образец №11 «Подключение проектируемого оборудования к системе электроснабжения в ДКШ».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100" dirty="0" smtClean="0"/>
              <a:t>Раздел 4 Здания, строение и сооружения, входящие в инфраструктуру линейного объекта.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Данным разделом предусматривается разработка исходных данных на требования к архитектурным, конструктивным и объемно-планировочным решениям и к инженерной инфраструктуре (кондиционированию, вентиляции и отоплению), предъявляемые со стороны станционного оборудования системы связи и учитываемые в разработке проектной документации на строительство зданий ПВП, ПВП/ЦУДД и кабин ПВП, выполняемых Генеральной проектной организацией.</a:t>
            </a:r>
          </a:p>
          <a:p>
            <a:r>
              <a:rPr lang="ru-RU" dirty="0" smtClean="0"/>
              <a:t>Содержание раздела:</a:t>
            </a:r>
          </a:p>
          <a:p>
            <a:pPr lvl="0"/>
            <a:r>
              <a:rPr lang="ru-RU" dirty="0" smtClean="0"/>
              <a:t>Обложка Генеральной проектной организации;</a:t>
            </a:r>
          </a:p>
          <a:p>
            <a:pPr lvl="0"/>
            <a:r>
              <a:rPr lang="ru-RU" dirty="0" smtClean="0"/>
              <a:t>Титульный лист Генеральной проектной организации;</a:t>
            </a:r>
          </a:p>
          <a:p>
            <a:pPr lvl="0"/>
            <a:r>
              <a:rPr lang="ru-RU" dirty="0" smtClean="0"/>
              <a:t>Титульный лист субподрядной проектной организации;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Технология разработки проектной и рабочей документации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ru-RU" dirty="0" smtClean="0"/>
              <a:t>В комплексе проектной документации на строительство платных автодорог система связи разрабатывается как линейный объект капитального строительства. </a:t>
            </a:r>
            <a:endParaRPr lang="ru-RU" sz="2000" dirty="0" smtClean="0"/>
          </a:p>
          <a:p>
            <a:pPr lvl="1"/>
            <a:r>
              <a:rPr lang="ru-RU" dirty="0" smtClean="0"/>
              <a:t>При разработке системы связи для автодорог, как самостоятельного объекта, проектная документация может разрабатываться как линейный объект, а в случая отсутствия необходимости проектирования линейных сооружений, как объект производственного назначения.</a:t>
            </a:r>
            <a:endParaRPr lang="ru-RU" sz="2000" dirty="0" smtClean="0"/>
          </a:p>
          <a:p>
            <a:pPr lvl="1"/>
            <a:r>
              <a:rPr lang="ru-RU" dirty="0" smtClean="0"/>
              <a:t>В ходе комплексного проектирования участвующие проектные организации (в том числе и субподрядные) должны взаимодействовать между собой, обмениваясь исходными данными и частными заданиями, необходимыми для увязки всех решений в проектной документации.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100" dirty="0" smtClean="0"/>
              <a:t>Раздел 4 Здания, строение и сооружения, входящие в инфраструктуру линейного объекта.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Состав комплексной проектной документации Генеральной проектной организации;</a:t>
            </a:r>
          </a:p>
          <a:p>
            <a:pPr lvl="0"/>
            <a:r>
              <a:rPr lang="ru-RU" dirty="0" smtClean="0"/>
              <a:t> Состав проектной документации, выполняемой субподрядной проектной организацией;</a:t>
            </a:r>
          </a:p>
          <a:p>
            <a:pPr lvl="0"/>
            <a:r>
              <a:rPr lang="ru-RU" dirty="0" smtClean="0"/>
              <a:t>Пояснительная записка;</a:t>
            </a:r>
          </a:p>
          <a:p>
            <a:pPr lvl="0"/>
            <a:r>
              <a:rPr lang="ru-RU" dirty="0" smtClean="0"/>
              <a:t>Чертежи. Спецификации;</a:t>
            </a:r>
          </a:p>
          <a:p>
            <a:pPr lvl="0"/>
            <a:r>
              <a:rPr lang="ru-RU" dirty="0" smtClean="0"/>
              <a:t>Сокращения и определения.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Пояснительная записка</a:t>
            </a:r>
            <a:br>
              <a:rPr lang="ru-RU" dirty="0" smtClean="0"/>
            </a:br>
            <a:r>
              <a:rPr lang="ru-RU" dirty="0" smtClean="0"/>
              <a:t>Общие сведения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Глава содержит:</a:t>
            </a:r>
          </a:p>
          <a:p>
            <a:pPr lvl="0"/>
            <a:r>
              <a:rPr lang="ru-RU" dirty="0" smtClean="0"/>
              <a:t>титул общего объекта, частью которого является данный раздел;</a:t>
            </a:r>
          </a:p>
          <a:p>
            <a:pPr lvl="0"/>
            <a:r>
              <a:rPr lang="ru-RU" dirty="0" smtClean="0"/>
              <a:t>цель разработки данного раздела проектной документации;</a:t>
            </a:r>
          </a:p>
          <a:p>
            <a:pPr lvl="0"/>
            <a:r>
              <a:rPr lang="ru-RU" dirty="0" smtClean="0"/>
              <a:t>основание для разработки данного раздела проектной документации.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100" dirty="0" smtClean="0"/>
              <a:t>Исходные данные на строительство зданий и помещений для размещения станционного оборудования системы связи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Данная глава содержит:</a:t>
            </a:r>
            <a:endParaRPr lang="ru-RU" sz="2400" dirty="0" smtClean="0"/>
          </a:p>
          <a:p>
            <a:pPr lvl="1"/>
            <a:r>
              <a:rPr lang="ru-RU" dirty="0" smtClean="0"/>
              <a:t>Перечень зданий и помещений с указанием мест размещения и наименования размещаемого оборудования.</a:t>
            </a:r>
            <a:endParaRPr lang="ru-RU" sz="2000" dirty="0" smtClean="0"/>
          </a:p>
          <a:p>
            <a:pPr lvl="1"/>
            <a:r>
              <a:rPr lang="ru-RU" dirty="0" smtClean="0"/>
              <a:t>Нормативные и регламентирующие документы.</a:t>
            </a:r>
            <a:endParaRPr lang="ru-RU" sz="2000" dirty="0" smtClean="0"/>
          </a:p>
          <a:p>
            <a:pPr lvl="1"/>
            <a:r>
              <a:rPr lang="ru-RU" dirty="0" smtClean="0"/>
              <a:t>Основные требования к помещениям для размещения станционного оборудования системы связи:</a:t>
            </a:r>
            <a:endParaRPr lang="ru-RU" sz="2000" dirty="0" smtClean="0"/>
          </a:p>
          <a:p>
            <a:pPr lvl="0"/>
            <a:r>
              <a:rPr lang="ru-RU" dirty="0" smtClean="0"/>
              <a:t>степень огнестойкости здания;</a:t>
            </a:r>
            <a:endParaRPr lang="ru-RU" sz="2400" dirty="0" smtClean="0"/>
          </a:p>
          <a:p>
            <a:pPr lvl="0"/>
            <a:r>
              <a:rPr lang="ru-RU" dirty="0" smtClean="0"/>
              <a:t>категория по </a:t>
            </a:r>
            <a:r>
              <a:rPr lang="ru-RU" dirty="0" err="1" smtClean="0"/>
              <a:t>взрыво-пожарной</a:t>
            </a:r>
            <a:r>
              <a:rPr lang="ru-RU" dirty="0" smtClean="0"/>
              <a:t> и пожарной опасности;</a:t>
            </a:r>
            <a:endParaRPr lang="ru-RU" sz="2400" dirty="0" smtClean="0"/>
          </a:p>
          <a:p>
            <a:pPr lvl="0"/>
            <a:r>
              <a:rPr lang="ru-RU" dirty="0" smtClean="0"/>
              <a:t>вес оборудования с учетом кабеля для расчета нагрузки на перекрытия;</a:t>
            </a:r>
            <a:endParaRPr lang="ru-RU" sz="2400" dirty="0" smtClean="0"/>
          </a:p>
          <a:p>
            <a:pPr lvl="0"/>
            <a:r>
              <a:rPr lang="ru-RU" dirty="0" smtClean="0"/>
              <a:t>габаритные размеры проектируемого оборудования; 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100" dirty="0" smtClean="0"/>
              <a:t>Исходные данные на строительство зданий и помещений для размещения станционного оборудования системы связи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напряжение питания;</a:t>
            </a:r>
            <a:endParaRPr lang="ru-RU" sz="2400" dirty="0" smtClean="0"/>
          </a:p>
          <a:p>
            <a:pPr lvl="0"/>
            <a:r>
              <a:rPr lang="ru-RU" dirty="0" smtClean="0"/>
              <a:t>суммарная потребляемая мощность;</a:t>
            </a:r>
            <a:endParaRPr lang="ru-RU" sz="2400" dirty="0" smtClean="0"/>
          </a:p>
          <a:p>
            <a:pPr lvl="0"/>
            <a:r>
              <a:rPr lang="ru-RU" dirty="0" smtClean="0"/>
              <a:t>вид отделки стен, потолка и пола;</a:t>
            </a:r>
            <a:endParaRPr lang="ru-RU" sz="2400" dirty="0" smtClean="0"/>
          </a:p>
          <a:p>
            <a:pPr lvl="0"/>
            <a:r>
              <a:rPr lang="ru-RU" dirty="0" smtClean="0"/>
              <a:t>требования температурно-влажностного режима;</a:t>
            </a:r>
            <a:endParaRPr lang="ru-RU" sz="2400" dirty="0" smtClean="0"/>
          </a:p>
          <a:p>
            <a:pPr lvl="0"/>
            <a:r>
              <a:rPr lang="ru-RU" dirty="0" smtClean="0"/>
              <a:t>освещенность; </a:t>
            </a:r>
            <a:endParaRPr lang="ru-RU" sz="2400" dirty="0" smtClean="0"/>
          </a:p>
          <a:p>
            <a:pPr lvl="0"/>
            <a:r>
              <a:rPr lang="ru-RU" dirty="0" smtClean="0"/>
              <a:t>пылезащитные мероприятия;</a:t>
            </a:r>
            <a:endParaRPr lang="ru-RU" sz="2400" dirty="0" smtClean="0"/>
          </a:p>
          <a:p>
            <a:pPr lvl="0"/>
            <a:r>
              <a:rPr lang="ru-RU" dirty="0" smtClean="0"/>
              <a:t>закладные конструкции в перегородках для прокладки кабелей;</a:t>
            </a:r>
            <a:endParaRPr lang="ru-RU" sz="2400" dirty="0" smtClean="0"/>
          </a:p>
          <a:p>
            <a:pPr lvl="0"/>
            <a:r>
              <a:rPr lang="ru-RU" dirty="0" smtClean="0"/>
              <a:t>организация линейного ввода.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Раздел 5  Проект организации строительства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ПОС - документация, в которой  укрупнено решаются вопросы рациональной организации строительства системы связи на обустраиваемом участке автодороги.</a:t>
            </a:r>
          </a:p>
          <a:p>
            <a:r>
              <a:rPr lang="ru-RU" dirty="0" smtClean="0"/>
              <a:t>В соответствие  с нормативными документами Российской Федерации запрещается осуществление строительно-монтажных работ без утвержденного проекта организации строительства.</a:t>
            </a:r>
          </a:p>
          <a:p>
            <a:r>
              <a:rPr lang="ru-RU" dirty="0" smtClean="0"/>
              <a:t>ПОС является обязательным документом для заказчика, подрядных организаций, а также организаций, осуществляющих финансирование и материально-техническое обеспечение строительства. Состав ПОС регламентируется нормами [14]. </a:t>
            </a:r>
          </a:p>
          <a:p>
            <a:r>
              <a:rPr lang="ru-RU" dirty="0" smtClean="0"/>
              <a:t>Материалы данного раздела должны быть включены в общий раздел 5 «Проект организации строительства», выпускаемый Генеральной проектной организацией.</a:t>
            </a:r>
          </a:p>
          <a:p>
            <a:r>
              <a:rPr lang="ru-RU" dirty="0" smtClean="0"/>
              <a:t>Содержание раздела ПОС: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Раздел 5  Проект организации строительства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Обложка Генеральной проектной организации;</a:t>
            </a:r>
          </a:p>
          <a:p>
            <a:pPr lvl="0"/>
            <a:r>
              <a:rPr lang="ru-RU" dirty="0" smtClean="0"/>
              <a:t>Титульный лист Генеральной проектной организации;</a:t>
            </a:r>
          </a:p>
          <a:p>
            <a:pPr lvl="0"/>
            <a:r>
              <a:rPr lang="ru-RU" dirty="0" smtClean="0"/>
              <a:t>Титульный лист субподрядной проектной организации;</a:t>
            </a:r>
          </a:p>
          <a:p>
            <a:pPr lvl="0"/>
            <a:r>
              <a:rPr lang="ru-RU" dirty="0" smtClean="0"/>
              <a:t>Состав комплексной проектной документации                                            (с учетом части Х «Система связи»);</a:t>
            </a:r>
          </a:p>
          <a:p>
            <a:pPr lvl="0"/>
            <a:r>
              <a:rPr lang="ru-RU" dirty="0" smtClean="0"/>
              <a:t>Состав проектной документации, выполняемой субподрядной проектной организацией;</a:t>
            </a:r>
          </a:p>
          <a:p>
            <a:pPr lvl="0"/>
            <a:r>
              <a:rPr lang="ru-RU" dirty="0" smtClean="0"/>
              <a:t> Пояснительная записка;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Раздел 5  Проект организации строительства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Ведомость потребности в основных строительных машинах механизмах и транспортных средствах;</a:t>
            </a:r>
          </a:p>
          <a:p>
            <a:pPr lvl="0"/>
            <a:r>
              <a:rPr lang="ru-RU" dirty="0" smtClean="0"/>
              <a:t>Ведомость основных объемов строительных и монтажных работ;</a:t>
            </a:r>
          </a:p>
          <a:p>
            <a:pPr lvl="0"/>
            <a:r>
              <a:rPr lang="ru-RU" dirty="0" smtClean="0"/>
              <a:t>Ведомость потребности в основном оборудовании, кабельных изделиях и материалах;</a:t>
            </a:r>
          </a:p>
          <a:p>
            <a:pPr lvl="0"/>
            <a:r>
              <a:rPr lang="ru-RU" dirty="0" smtClean="0"/>
              <a:t>Календарный план производства работ;</a:t>
            </a:r>
          </a:p>
          <a:p>
            <a:pPr lvl="0"/>
            <a:r>
              <a:rPr lang="ru-RU" dirty="0" smtClean="0"/>
              <a:t>Сокращения и определения.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Раздел 5  Проект организации строительства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ПОС систем связи для объектов платных автодорог входит следующий комплекс строительно-монтажных работ:    </a:t>
            </a:r>
          </a:p>
          <a:p>
            <a:pPr lvl="0"/>
            <a:r>
              <a:rPr lang="ru-RU" dirty="0" smtClean="0"/>
              <a:t>строительство кабельной волоконно-оптической линии связи;</a:t>
            </a:r>
          </a:p>
          <a:p>
            <a:pPr lvl="0"/>
            <a:r>
              <a:rPr lang="ru-RU" dirty="0" smtClean="0"/>
              <a:t>строительство транспортной сети, телефонной сети, радио сети;</a:t>
            </a:r>
          </a:p>
          <a:p>
            <a:pPr lvl="0"/>
            <a:r>
              <a:rPr lang="ru-RU" dirty="0" smtClean="0"/>
              <a:t>строительно-монтажные работы на узлах связи;</a:t>
            </a:r>
          </a:p>
          <a:p>
            <a:r>
              <a:rPr lang="ru-RU" dirty="0" smtClean="0"/>
              <a:t>ПОС разрабатывается в соответствии с действующими нормативными документами и правилами, обеспечивающими безопасную эксплуатацию сооружений связи при соблюдении предусмотренных проектом мероприятий.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Пояснительная записка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/>
              <a:t>Характеристика района строительства</a:t>
            </a:r>
            <a:endParaRPr lang="ru-RU" dirty="0" smtClean="0"/>
          </a:p>
          <a:p>
            <a:r>
              <a:rPr lang="ru-RU" dirty="0" smtClean="0"/>
              <a:t>Глава содержит характеристику  района строительства по геологическому строению, гидрологическим условиям и климату.</a:t>
            </a:r>
          </a:p>
          <a:p>
            <a:pPr lvl="0"/>
            <a:r>
              <a:rPr lang="ru-RU" b="1" dirty="0" smtClean="0"/>
              <a:t>Характеристика объекта строительства</a:t>
            </a:r>
            <a:endParaRPr lang="ru-RU" dirty="0" smtClean="0"/>
          </a:p>
          <a:p>
            <a:r>
              <a:rPr lang="ru-RU" dirty="0" smtClean="0"/>
              <a:t>Глава содержит характеристику линий связи и всех сетей связи разрабатываемых для обустройства платных автомобильных дорог:</a:t>
            </a:r>
          </a:p>
          <a:p>
            <a:pPr lvl="0"/>
            <a:r>
              <a:rPr lang="ru-RU" dirty="0" smtClean="0"/>
              <a:t>транспортной сети;</a:t>
            </a:r>
          </a:p>
          <a:p>
            <a:pPr lvl="0"/>
            <a:r>
              <a:rPr lang="ru-RU" dirty="0" smtClean="0"/>
              <a:t>телефонной сети;</a:t>
            </a:r>
          </a:p>
          <a:p>
            <a:pPr lvl="0"/>
            <a:r>
              <a:rPr lang="ru-RU" dirty="0" smtClean="0"/>
              <a:t>сети связи широкополосного радиодоступа;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Пояснительная записка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сети оперативной радиосвязи;</a:t>
            </a:r>
          </a:p>
          <a:p>
            <a:pPr lvl="0"/>
            <a:r>
              <a:rPr lang="ru-RU" dirty="0" smtClean="0"/>
              <a:t>сети радиовещания;</a:t>
            </a:r>
          </a:p>
          <a:p>
            <a:pPr lvl="0"/>
            <a:r>
              <a:rPr lang="ru-RU" dirty="0" smtClean="0"/>
              <a:t>сети оповещения;</a:t>
            </a:r>
          </a:p>
          <a:p>
            <a:pPr lvl="0"/>
            <a:r>
              <a:rPr lang="ru-RU" dirty="0" smtClean="0"/>
              <a:t>транспортная инфраструктура района строительства.</a:t>
            </a:r>
          </a:p>
          <a:p>
            <a:r>
              <a:rPr lang="ru-RU" dirty="0" smtClean="0"/>
              <a:t>В главе прописываются:</a:t>
            </a:r>
          </a:p>
          <a:p>
            <a:pPr lvl="0"/>
            <a:r>
              <a:rPr lang="ru-RU" dirty="0" smtClean="0"/>
              <a:t>адрес площадки временного хранения на момент строительства материально-технических ресурсов;</a:t>
            </a:r>
          </a:p>
          <a:p>
            <a:pPr lvl="0"/>
            <a:r>
              <a:rPr lang="ru-RU" dirty="0" smtClean="0"/>
              <a:t>варианты использования транспорта для доставки строительных конструкций изделий и материалов на объект строительства.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286</TotalTime>
  <Words>8944</Words>
  <Application>Microsoft Office PowerPoint</Application>
  <PresentationFormat>Экран (4:3)</PresentationFormat>
  <Paragraphs>912</Paragraphs>
  <Slides>158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158</vt:i4>
      </vt:variant>
    </vt:vector>
  </HeadingPairs>
  <TitlesOfParts>
    <vt:vector size="159" baseType="lpstr">
      <vt:lpstr>Апекс</vt:lpstr>
      <vt:lpstr>Технические и организационные требования к проектной документации и ТЗ (СТО АВТОДОР 8.4-2014 ) </vt:lpstr>
      <vt:lpstr>Система связи автодорог .</vt:lpstr>
      <vt:lpstr>Состав и требования к содержанию проектной документации</vt:lpstr>
      <vt:lpstr>Перечень документов, на основании которых разрабатывается проектная документация</vt:lpstr>
      <vt:lpstr>Перечень документов, на основании которых разрабатывается проектная документация</vt:lpstr>
      <vt:lpstr>Технология разработки проектной и рабочей документации </vt:lpstr>
      <vt:lpstr>Технология разработки проектной и рабочей документации </vt:lpstr>
      <vt:lpstr>Технология разработки проектной и рабочей документации </vt:lpstr>
      <vt:lpstr>Технология разработки проектной и рабочей документации </vt:lpstr>
      <vt:lpstr>Перечень основных исходных данных, необходимых для разработки проектной документации на строительство системы связи</vt:lpstr>
      <vt:lpstr>Перечень основных исходных данных, необходимых для разработки проектной документации на строительство системы связи</vt:lpstr>
      <vt:lpstr>Перечень основных исходных данных, необходимых для разработки проектной документации на строительство системы связи</vt:lpstr>
      <vt:lpstr>Перечень основных исходных данных, необходимых для разработки проектной документации на строительство системы связи</vt:lpstr>
      <vt:lpstr>Требования к Заданию на разработку проектной и рабочей документации  на строительство систем связи для платных автодорог</vt:lpstr>
      <vt:lpstr>Требования к Заданию на разработку проектной и рабочей документации  на строительство систем связи для платных автодорог</vt:lpstr>
      <vt:lpstr>Требования к Заданию на разработку проектной и рабочей документации  на строительство систем связи для платных автодорог</vt:lpstr>
      <vt:lpstr>Требования к разработке состава проектной и рабочей документации</vt:lpstr>
      <vt:lpstr>Требования к разработке состава проектной и рабочей документации</vt:lpstr>
      <vt:lpstr>Требования к разработке состава проектной и рабочей документации</vt:lpstr>
      <vt:lpstr>Требования к разработке состава проектной и рабочей документации</vt:lpstr>
      <vt:lpstr>Требования к разработке состава проектной и рабочей документации</vt:lpstr>
      <vt:lpstr>Требования к разработке состава проектной и рабочей документации</vt:lpstr>
      <vt:lpstr>Требования к разработке состава проектной и рабочей документации</vt:lpstr>
      <vt:lpstr>Требования к разработке состава проектной и рабочей документации</vt:lpstr>
      <vt:lpstr>Требования к разработке состава проектной и рабочей документации</vt:lpstr>
      <vt:lpstr>Требования к разработке состава проектной и рабочей документации</vt:lpstr>
      <vt:lpstr>Требования к разработке состава проектной и рабочей документации</vt:lpstr>
      <vt:lpstr>Требования к оформлению проектной и рабочей документации</vt:lpstr>
      <vt:lpstr>Обозначение документации </vt:lpstr>
      <vt:lpstr>Обозначение документации </vt:lpstr>
      <vt:lpstr>Обозначение документации </vt:lpstr>
      <vt:lpstr>Обозначение документации </vt:lpstr>
      <vt:lpstr>Обозначение документации</vt:lpstr>
      <vt:lpstr>Обозначение документации</vt:lpstr>
      <vt:lpstr>Обозначение документации</vt:lpstr>
      <vt:lpstr>Графическое выполнение чертежей </vt:lpstr>
      <vt:lpstr>Графическое выполнение чертежей </vt:lpstr>
      <vt:lpstr>Графическое выполнение чертежей </vt:lpstr>
      <vt:lpstr>Слайд 39</vt:lpstr>
      <vt:lpstr>Слайд 40</vt:lpstr>
      <vt:lpstr>Комплектация документации </vt:lpstr>
      <vt:lpstr>Образцы разделов и необходимых чертежей проектной документации</vt:lpstr>
      <vt:lpstr>Образцы разделов и необходимых чертежей проектной документации</vt:lpstr>
      <vt:lpstr>Образцы разделов и необходимых чертежей проектной документации</vt:lpstr>
      <vt:lpstr>Раздел 1 Пояснительная записка </vt:lpstr>
      <vt:lpstr>Раздел 1 Пояснительная записка </vt:lpstr>
      <vt:lpstr>Раздел 1 Пояснительная записка </vt:lpstr>
      <vt:lpstr>Пояснительная записка </vt:lpstr>
      <vt:lpstr>Пояснительная записка </vt:lpstr>
      <vt:lpstr>Пояснительная записка </vt:lpstr>
      <vt:lpstr>Пояснительная записка. Введение</vt:lpstr>
      <vt:lpstr>Пояснительная записка. Введение</vt:lpstr>
      <vt:lpstr>Пояснительная записка. Существующее положение</vt:lpstr>
      <vt:lpstr>Пояснительная записка. Существующее положение</vt:lpstr>
      <vt:lpstr>Проектные решения </vt:lpstr>
      <vt:lpstr>Основные технико-экономические показатели</vt:lpstr>
      <vt:lpstr>Основные технико-экономические показатели</vt:lpstr>
      <vt:lpstr>Основные технико-экономические показатели</vt:lpstr>
      <vt:lpstr>Раздел 3 Технологические и конструктивные решения линейного объекта. Искусственные сооружения</vt:lpstr>
      <vt:lpstr>Раздел 3 Технологические и конструктивные решения линейного объекта. Искусственные сооружения</vt:lpstr>
      <vt:lpstr>Раздел 3 Технологические и конструктивные решения линейного объекта. Искусственные сооружения</vt:lpstr>
      <vt:lpstr>Раздел 3 Технологические и конструктивные решения линейного объекта. Искусственные сооружения</vt:lpstr>
      <vt:lpstr>Раздел 3 Технологические и конструктивные решения линейного объекта. Искусственные сооружения</vt:lpstr>
      <vt:lpstr>Раздел 3 Технологические и конструктивные решения линейного объекта. Искусственные сооружения</vt:lpstr>
      <vt:lpstr>Раздел 3 Технологические и конструктивные решения линейного объекта. Искусственные сооружения</vt:lpstr>
      <vt:lpstr>Раздел 3 Технологические и конструктивные решения линейного объекта. Искусственные сооружения</vt:lpstr>
      <vt:lpstr>Раздел 3 Технологические и конструктивные решения линейного объекта. Искусственные сооружения. Часть Х Системы связи</vt:lpstr>
      <vt:lpstr>Раздел 3 Технологические и конструктивные решения линейного объекта. Искусственные сооружения. Часть Х Системы связи</vt:lpstr>
      <vt:lpstr>Раздел 3 Технологические и конструктивные решения линейного объекта. Искусственные сооружения. Часть Х Системы связи</vt:lpstr>
      <vt:lpstr>Раздел 3 Технологические и конструктивные решения линейного объекта. Искусственные сооружения. Часть Х Системы связи</vt:lpstr>
      <vt:lpstr>Раздел 3 Технологические и конструктивные решения линейного объекта. Искусственные сооружения. Часть Х Системы связи</vt:lpstr>
      <vt:lpstr>Проектные решения </vt:lpstr>
      <vt:lpstr>Проектные решения </vt:lpstr>
      <vt:lpstr>Проектные решения </vt:lpstr>
      <vt:lpstr>Построение и организация сетей связи </vt:lpstr>
      <vt:lpstr>Построение и организация сетей связи </vt:lpstr>
      <vt:lpstr>Линейные сооружения </vt:lpstr>
      <vt:lpstr>Станционные сооружения </vt:lpstr>
      <vt:lpstr>Станционные сооружения </vt:lpstr>
      <vt:lpstr>Радиотехнические сооружения </vt:lpstr>
      <vt:lpstr>Радиотехнические сооружения </vt:lpstr>
      <vt:lpstr>Электротехнические сооружения</vt:lpstr>
      <vt:lpstr>Электротехнические сооружения</vt:lpstr>
      <vt:lpstr>Электротехнические сооружения</vt:lpstr>
      <vt:lpstr>Слайд 85</vt:lpstr>
      <vt:lpstr>Слайд 86</vt:lpstr>
      <vt:lpstr>  Тарификация услуг </vt:lpstr>
      <vt:lpstr>Чертежи проектной документации </vt:lpstr>
      <vt:lpstr>Раздел 4 Здания, строение и сооружения, входящие в инфраструктуру линейного объекта.</vt:lpstr>
      <vt:lpstr>Раздел 4 Здания, строение и сооружения, входящие в инфраструктуру линейного объекта.</vt:lpstr>
      <vt:lpstr>Пояснительная записка Общие сведения</vt:lpstr>
      <vt:lpstr>Исходные данные на строительство зданий и помещений для размещения станционного оборудования системы связи </vt:lpstr>
      <vt:lpstr>Исходные данные на строительство зданий и помещений для размещения станционного оборудования системы связи </vt:lpstr>
      <vt:lpstr>Раздел 5  Проект организации строительства</vt:lpstr>
      <vt:lpstr>Раздел 5  Проект организации строительства</vt:lpstr>
      <vt:lpstr>Раздел 5  Проект организации строительства</vt:lpstr>
      <vt:lpstr>Раздел 5  Проект организации строительства</vt:lpstr>
      <vt:lpstr>Пояснительная записка </vt:lpstr>
      <vt:lpstr>Пояснительная записка </vt:lpstr>
      <vt:lpstr> Особенности проведения строительно-монтажных работ Подготовительные работы</vt:lpstr>
      <vt:lpstr>Разбивка трассы </vt:lpstr>
      <vt:lpstr>Разбивка трассы </vt:lpstr>
      <vt:lpstr>Порядок, условия использования и восстановление территорий по трассе строительства</vt:lpstr>
      <vt:lpstr>. Создание условий для выполнения строительно-монтажных работ</vt:lpstr>
      <vt:lpstr>Обеспечение контроля качества строительно-монтажных работ</vt:lpstr>
      <vt:lpstr>Потребность в основном оборудовании, изделиях и материалах</vt:lpstr>
      <vt:lpstr>Продолжительность и календарный план строительства</vt:lpstr>
      <vt:lpstr>Раздел 7 «Мероприятия по охране окружающей среды»</vt:lpstr>
      <vt:lpstr>Раздел 7 «Мероприятия по охране окружающей среды»</vt:lpstr>
      <vt:lpstr>Раздел 7 «Мероприятия по охране окружающей среды»</vt:lpstr>
      <vt:lpstr>Раздел 7 «Мероприятия по охране окружающей среды»</vt:lpstr>
      <vt:lpstr>Раздел 7 «Мероприятия по охране окружающей среды»</vt:lpstr>
      <vt:lpstr>Раздел 7 «Мероприятия по охране окружающей среды»</vt:lpstr>
      <vt:lpstr>Раздел 7 «Мероприятия по охране окружающей среды»</vt:lpstr>
      <vt:lpstr>Раздел 7 «Мероприятия по охране окружающей среды»</vt:lpstr>
      <vt:lpstr>Слайд 116</vt:lpstr>
      <vt:lpstr>Слайд 117</vt:lpstr>
      <vt:lpstr>Слайд 118</vt:lpstr>
      <vt:lpstr>Слайд 119</vt:lpstr>
      <vt:lpstr>Слайд 120</vt:lpstr>
      <vt:lpstr>Слайд 121</vt:lpstr>
      <vt:lpstr>Слайд 122</vt:lpstr>
      <vt:lpstr>Раздел 8  Мероприятия по обеспечению пожарной безопасности</vt:lpstr>
      <vt:lpstr>Раздел 8  Мероприятия по обеспечению пожарной безопасности</vt:lpstr>
      <vt:lpstr>Слайд 125</vt:lpstr>
      <vt:lpstr>Слайд 126</vt:lpstr>
      <vt:lpstr>Слайд 127</vt:lpstr>
      <vt:lpstr>Слайд 128</vt:lpstr>
      <vt:lpstr>Раздел 9 Смета на строительство </vt:lpstr>
      <vt:lpstr>Раздел 9 Смета на строительство </vt:lpstr>
      <vt:lpstr>Раздел 9 Смета на строительство </vt:lpstr>
      <vt:lpstr>Слайд 132</vt:lpstr>
      <vt:lpstr>Слайд 133</vt:lpstr>
      <vt:lpstr>Состав сметной документации</vt:lpstr>
      <vt:lpstr>Состав сметной документации</vt:lpstr>
      <vt:lpstr>Перечень мероприятий по гражданской обороне, мероприятий по предупреждению чрезвычайных ситуаций природного и техногенного характера</vt:lpstr>
      <vt:lpstr>Перечень мероприятий по гражданской обороне, мероприятий по предупреждению чрезвычайных ситуаций природного и техногенного характера</vt:lpstr>
      <vt:lpstr>Перечень мероприятий по гражданской обороне, мероприятий по предупреждению чрезвычайных ситуаций природного и техногенного характера</vt:lpstr>
      <vt:lpstr>Слайд 139</vt:lpstr>
      <vt:lpstr>Слайд 140</vt:lpstr>
      <vt:lpstr>Слайд 141</vt:lpstr>
      <vt:lpstr>Слайд 142</vt:lpstr>
      <vt:lpstr>Слайд 143</vt:lpstr>
      <vt:lpstr>Слайд 144</vt:lpstr>
      <vt:lpstr>Слайд 145</vt:lpstr>
      <vt:lpstr>Слайд 146</vt:lpstr>
      <vt:lpstr>Слайд 147</vt:lpstr>
      <vt:lpstr>Слайд 148</vt:lpstr>
      <vt:lpstr>Образцы</vt:lpstr>
      <vt:lpstr>Образцы</vt:lpstr>
      <vt:lpstr>Образцы</vt:lpstr>
      <vt:lpstr>Образцы</vt:lpstr>
      <vt:lpstr>Образцы</vt:lpstr>
      <vt:lpstr>Образцы</vt:lpstr>
      <vt:lpstr>Образцы</vt:lpstr>
      <vt:lpstr>Образцы</vt:lpstr>
      <vt:lpstr>Образцы</vt:lpstr>
      <vt:lpstr>Слайд 158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Пронин</dc:creator>
  <cp:lastModifiedBy>Ф</cp:lastModifiedBy>
  <cp:revision>30</cp:revision>
  <dcterms:created xsi:type="dcterms:W3CDTF">2015-03-03T08:25:53Z</dcterms:created>
  <dcterms:modified xsi:type="dcterms:W3CDTF">2015-03-04T18:15:00Z</dcterms:modified>
</cp:coreProperties>
</file>